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sldIdLst>
    <p:sldId id="256" r:id="rId2"/>
    <p:sldId id="1929" r:id="rId3"/>
    <p:sldId id="1930" r:id="rId4"/>
    <p:sldId id="260" r:id="rId5"/>
    <p:sldId id="258" r:id="rId6"/>
    <p:sldId id="259" r:id="rId7"/>
    <p:sldId id="304" r:id="rId8"/>
    <p:sldId id="1931" r:id="rId9"/>
    <p:sldId id="269" r:id="rId10"/>
    <p:sldId id="1217" r:id="rId11"/>
    <p:sldId id="1000" r:id="rId12"/>
    <p:sldId id="1233" r:id="rId13"/>
    <p:sldId id="1229" r:id="rId14"/>
    <p:sldId id="1633" r:id="rId15"/>
    <p:sldId id="1932" r:id="rId16"/>
    <p:sldId id="270" r:id="rId17"/>
    <p:sldId id="314" r:id="rId18"/>
    <p:sldId id="272" r:id="rId19"/>
    <p:sldId id="273" r:id="rId20"/>
    <p:sldId id="1888" r:id="rId21"/>
    <p:sldId id="1892" r:id="rId22"/>
    <p:sldId id="1889" r:id="rId23"/>
    <p:sldId id="1896" r:id="rId24"/>
    <p:sldId id="1898" r:id="rId25"/>
    <p:sldId id="1925" r:id="rId26"/>
    <p:sldId id="1891" r:id="rId27"/>
    <p:sldId id="1894" r:id="rId28"/>
    <p:sldId id="1899" r:id="rId29"/>
    <p:sldId id="1893" r:id="rId30"/>
    <p:sldId id="1900" r:id="rId31"/>
    <p:sldId id="1890" r:id="rId32"/>
    <p:sldId id="1895" r:id="rId33"/>
    <p:sldId id="1901" r:id="rId34"/>
    <p:sldId id="282" r:id="rId35"/>
    <p:sldId id="1886" r:id="rId36"/>
    <p:sldId id="1887" r:id="rId37"/>
    <p:sldId id="1907" r:id="rId38"/>
    <p:sldId id="1908" r:id="rId39"/>
    <p:sldId id="1902" r:id="rId40"/>
    <p:sldId id="1906" r:id="rId41"/>
    <p:sldId id="1926" r:id="rId42"/>
    <p:sldId id="1022" r:id="rId43"/>
    <p:sldId id="1903" r:id="rId44"/>
    <p:sldId id="1904" r:id="rId45"/>
    <p:sldId id="1905" r:id="rId46"/>
    <p:sldId id="1911" r:id="rId47"/>
    <p:sldId id="1909" r:id="rId48"/>
    <p:sldId id="1910" r:id="rId49"/>
    <p:sldId id="1912" r:id="rId50"/>
    <p:sldId id="1927" r:id="rId51"/>
    <p:sldId id="1914" r:id="rId52"/>
    <p:sldId id="1913" r:id="rId53"/>
    <p:sldId id="1915" r:id="rId54"/>
    <p:sldId id="1916" r:id="rId55"/>
    <p:sldId id="1917" r:id="rId56"/>
    <p:sldId id="1922" r:id="rId57"/>
    <p:sldId id="1918" r:id="rId58"/>
    <p:sldId id="1919" r:id="rId59"/>
    <p:sldId id="1920" r:id="rId60"/>
    <p:sldId id="1921" r:id="rId61"/>
    <p:sldId id="1924" r:id="rId62"/>
    <p:sldId id="192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623"/>
    <p:restoredTop sz="96327"/>
  </p:normalViewPr>
  <p:slideViewPr>
    <p:cSldViewPr snapToGrid="0">
      <p:cViewPr varScale="1">
        <p:scale>
          <a:sx n="125" d="100"/>
          <a:sy n="125" d="100"/>
        </p:scale>
        <p:origin x="168" y="520"/>
      </p:cViewPr>
      <p:guideLst/>
    </p:cSldViewPr>
  </p:slideViewPr>
  <p:notesTextViewPr>
    <p:cViewPr>
      <p:scale>
        <a:sx n="1" d="1"/>
        <a:sy n="1" d="1"/>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0762A-5A19-AF4C-9BE7-B430F81C59C1}" type="datetimeFigureOut">
              <a:rPr lang="en-US" smtClean="0"/>
              <a:t>5/23/24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56F83-03BB-454F-8A5C-C9C8B175E363}" type="slidenum">
              <a:rPr lang="en-US" smtClean="0"/>
              <a:t>‹#›</a:t>
            </a:fld>
            <a:endParaRPr lang="en-US"/>
          </a:p>
        </p:txBody>
      </p:sp>
    </p:spTree>
    <p:extLst>
      <p:ext uri="{BB962C8B-B14F-4D97-AF65-F5344CB8AC3E}">
        <p14:creationId xmlns:p14="http://schemas.microsoft.com/office/powerpoint/2010/main" val="2193362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4928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p:spPr>
      </p:sp>
      <p:sp>
        <p:nvSpPr>
          <p:cNvPr id="120835"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900971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48d79d955_0_21:notes"/>
          <p:cNvSpPr txBox="1">
            <a:spLocks noGrp="1"/>
          </p:cNvSpPr>
          <p:nvPr>
            <p:ph type="body" idx="1"/>
          </p:nvPr>
        </p:nvSpPr>
        <p:spPr>
          <a:xfrm>
            <a:off x="701040" y="26833987"/>
            <a:ext cx="5608320" cy="254160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848d79d955_0_21:notes"/>
          <p:cNvSpPr>
            <a:spLocks noGrp="1" noRot="1" noChangeAspect="1"/>
          </p:cNvSpPr>
          <p:nvPr>
            <p:ph type="sldImg" idx="2"/>
          </p:nvPr>
        </p:nvSpPr>
        <p:spPr>
          <a:xfrm>
            <a:off x="-15322550" y="4233863"/>
            <a:ext cx="37655500" cy="211820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300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4B19-2741-94F0-E67C-7D64AC7B54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0DAD28-DACA-73BF-3D9A-8BB035A17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86FD63-4924-0CB7-F5FC-9C10F255E771}"/>
              </a:ext>
            </a:extLst>
          </p:cNvPr>
          <p:cNvSpPr>
            <a:spLocks noGrp="1"/>
          </p:cNvSpPr>
          <p:nvPr>
            <p:ph type="dt" sz="half" idx="10"/>
          </p:nvPr>
        </p:nvSpPr>
        <p:spPr/>
        <p:txBody>
          <a:bodyPr/>
          <a:lstStyle/>
          <a:p>
            <a:fld id="{64C54D2E-73C3-5545-B735-D88711364EC0}" type="datetime1">
              <a:rPr lang="en-US" smtClean="0"/>
              <a:t>5/23/24</a:t>
            </a:fld>
            <a:endParaRPr lang="en-US"/>
          </a:p>
        </p:txBody>
      </p:sp>
      <p:sp>
        <p:nvSpPr>
          <p:cNvPr id="5" name="Footer Placeholder 4">
            <a:extLst>
              <a:ext uri="{FF2B5EF4-FFF2-40B4-BE49-F238E27FC236}">
                <a16:creationId xmlns:a16="http://schemas.microsoft.com/office/drawing/2014/main" id="{39C7961A-D992-DB34-E2ED-C8482CF6F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BC388B-2F89-3D45-5CE1-F1BBF6C40F3B}"/>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10588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3569-E8FA-71B1-1907-635A924CF6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FD059C-AE49-251C-C7BF-ACD42461B6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498EA-3C8F-4ACC-E44F-0275273F5850}"/>
              </a:ext>
            </a:extLst>
          </p:cNvPr>
          <p:cNvSpPr>
            <a:spLocks noGrp="1"/>
          </p:cNvSpPr>
          <p:nvPr>
            <p:ph type="dt" sz="half" idx="10"/>
          </p:nvPr>
        </p:nvSpPr>
        <p:spPr/>
        <p:txBody>
          <a:bodyPr/>
          <a:lstStyle/>
          <a:p>
            <a:fld id="{F4C7E1AE-3F36-184F-920D-73102EEF97FB}" type="datetime1">
              <a:rPr lang="en-US" smtClean="0"/>
              <a:t>5/23/24</a:t>
            </a:fld>
            <a:endParaRPr lang="en-US"/>
          </a:p>
        </p:txBody>
      </p:sp>
      <p:sp>
        <p:nvSpPr>
          <p:cNvPr id="5" name="Footer Placeholder 4">
            <a:extLst>
              <a:ext uri="{FF2B5EF4-FFF2-40B4-BE49-F238E27FC236}">
                <a16:creationId xmlns:a16="http://schemas.microsoft.com/office/drawing/2014/main" id="{32743B6D-AD8B-2B07-2FE8-DBC33B4B7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09579-476D-F666-45D8-9E2EC0227FF0}"/>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2071353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FB3D7-A9BD-34CE-88B7-3737B333F9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F802F1-3293-FF1F-1C26-B836B92DC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98C75-ADDF-A27E-2BC3-5BFE4C0BDA83}"/>
              </a:ext>
            </a:extLst>
          </p:cNvPr>
          <p:cNvSpPr>
            <a:spLocks noGrp="1"/>
          </p:cNvSpPr>
          <p:nvPr>
            <p:ph type="dt" sz="half" idx="10"/>
          </p:nvPr>
        </p:nvSpPr>
        <p:spPr/>
        <p:txBody>
          <a:bodyPr/>
          <a:lstStyle/>
          <a:p>
            <a:fld id="{9A92F94D-F189-924B-AABB-80103CBF0C5D}" type="datetime1">
              <a:rPr lang="en-US" smtClean="0"/>
              <a:t>5/23/24</a:t>
            </a:fld>
            <a:endParaRPr lang="en-US"/>
          </a:p>
        </p:txBody>
      </p:sp>
      <p:sp>
        <p:nvSpPr>
          <p:cNvPr id="5" name="Footer Placeholder 4">
            <a:extLst>
              <a:ext uri="{FF2B5EF4-FFF2-40B4-BE49-F238E27FC236}">
                <a16:creationId xmlns:a16="http://schemas.microsoft.com/office/drawing/2014/main" id="{D81F1B8A-BFB1-613A-9CD7-7256ED619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02A9F-5DD9-761A-CBA3-6D7D1F294B77}"/>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642637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24405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125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30EB-E045-4365-2B2D-1B3D27CF0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54C04-43FB-5CD5-2474-7318AC062C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CF2DF-780B-14BF-E904-DC837CEDA995}"/>
              </a:ext>
            </a:extLst>
          </p:cNvPr>
          <p:cNvSpPr>
            <a:spLocks noGrp="1"/>
          </p:cNvSpPr>
          <p:nvPr>
            <p:ph type="dt" sz="half" idx="10"/>
          </p:nvPr>
        </p:nvSpPr>
        <p:spPr/>
        <p:txBody>
          <a:bodyPr/>
          <a:lstStyle/>
          <a:p>
            <a:fld id="{20090241-95AF-5749-8B86-3E0FFFE0A5CE}" type="datetime1">
              <a:rPr lang="en-US" smtClean="0"/>
              <a:t>5/23/24</a:t>
            </a:fld>
            <a:endParaRPr lang="en-US"/>
          </a:p>
        </p:txBody>
      </p:sp>
      <p:sp>
        <p:nvSpPr>
          <p:cNvPr id="5" name="Footer Placeholder 4">
            <a:extLst>
              <a:ext uri="{FF2B5EF4-FFF2-40B4-BE49-F238E27FC236}">
                <a16:creationId xmlns:a16="http://schemas.microsoft.com/office/drawing/2014/main" id="{B99F450B-45FB-033C-D473-3CBB8403E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A8C95-28BC-2684-F45B-D5252D2685C1}"/>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254897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9FB1-64D4-FBF0-05E6-A53039F8CA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31D4C7-4D8A-2E67-6A96-7EE7C5736D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781549-4615-105F-B2F4-C0DC9DABDD91}"/>
              </a:ext>
            </a:extLst>
          </p:cNvPr>
          <p:cNvSpPr>
            <a:spLocks noGrp="1"/>
          </p:cNvSpPr>
          <p:nvPr>
            <p:ph type="dt" sz="half" idx="10"/>
          </p:nvPr>
        </p:nvSpPr>
        <p:spPr/>
        <p:txBody>
          <a:bodyPr/>
          <a:lstStyle/>
          <a:p>
            <a:fld id="{9A9E043E-9D9C-F54C-A4FB-A98070C04526}" type="datetime1">
              <a:rPr lang="en-US" smtClean="0"/>
              <a:t>5/23/24</a:t>
            </a:fld>
            <a:endParaRPr lang="en-US"/>
          </a:p>
        </p:txBody>
      </p:sp>
      <p:sp>
        <p:nvSpPr>
          <p:cNvPr id="5" name="Footer Placeholder 4">
            <a:extLst>
              <a:ext uri="{FF2B5EF4-FFF2-40B4-BE49-F238E27FC236}">
                <a16:creationId xmlns:a16="http://schemas.microsoft.com/office/drawing/2014/main" id="{163DBDA1-843F-5425-5F6A-37A606D4D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49347-69A3-A66C-DB9C-23A6E167D8E7}"/>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584326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ECE2-0F3E-4950-A0B9-DC6D7B057F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8E3DFA-E94E-4C17-9EB1-EA01EDD998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C1C248-393A-2B81-8F14-7AA437F2F4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D59CE3-0570-4472-C74A-E23AC5203C7F}"/>
              </a:ext>
            </a:extLst>
          </p:cNvPr>
          <p:cNvSpPr>
            <a:spLocks noGrp="1"/>
          </p:cNvSpPr>
          <p:nvPr>
            <p:ph type="dt" sz="half" idx="10"/>
          </p:nvPr>
        </p:nvSpPr>
        <p:spPr/>
        <p:txBody>
          <a:bodyPr/>
          <a:lstStyle/>
          <a:p>
            <a:fld id="{379D07BB-B74B-DC4C-92DE-A88271471748}" type="datetime1">
              <a:rPr lang="en-US" smtClean="0"/>
              <a:t>5/23/24</a:t>
            </a:fld>
            <a:endParaRPr lang="en-US"/>
          </a:p>
        </p:txBody>
      </p:sp>
      <p:sp>
        <p:nvSpPr>
          <p:cNvPr id="6" name="Footer Placeholder 5">
            <a:extLst>
              <a:ext uri="{FF2B5EF4-FFF2-40B4-BE49-F238E27FC236}">
                <a16:creationId xmlns:a16="http://schemas.microsoft.com/office/drawing/2014/main" id="{6B9F7517-AD4C-ED02-7BF2-9C7A6E082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E4D4B-8DEA-5064-8896-03AEE464C077}"/>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24509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16B9-D91F-A99C-BF9B-2FEFF6C3A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E5EB50-607A-CE31-14C4-2B015D3512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E5B498-5042-D4C6-95D8-F424CD9AF2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3D7A31-EB1A-9ED2-3E33-1D2B97871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26D945-D2E3-4B9C-A35F-A4CF508A9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710EB3-EDFD-2198-264D-A9D7C6679E2C}"/>
              </a:ext>
            </a:extLst>
          </p:cNvPr>
          <p:cNvSpPr>
            <a:spLocks noGrp="1"/>
          </p:cNvSpPr>
          <p:nvPr>
            <p:ph type="dt" sz="half" idx="10"/>
          </p:nvPr>
        </p:nvSpPr>
        <p:spPr/>
        <p:txBody>
          <a:bodyPr/>
          <a:lstStyle/>
          <a:p>
            <a:fld id="{58A00D26-B995-124F-8298-F38244162B71}" type="datetime1">
              <a:rPr lang="en-US" smtClean="0"/>
              <a:t>5/23/24</a:t>
            </a:fld>
            <a:endParaRPr lang="en-US"/>
          </a:p>
        </p:txBody>
      </p:sp>
      <p:sp>
        <p:nvSpPr>
          <p:cNvPr id="8" name="Footer Placeholder 7">
            <a:extLst>
              <a:ext uri="{FF2B5EF4-FFF2-40B4-BE49-F238E27FC236}">
                <a16:creationId xmlns:a16="http://schemas.microsoft.com/office/drawing/2014/main" id="{06EB6805-B8B6-3D73-0D78-9CA4F9B6E6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85448C-040D-37B2-96DD-411BC4AE29A8}"/>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212588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5DA3-6592-4552-926A-BD6B482EDB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1F7559-3386-7B28-C0C8-CF31E08BDAE4}"/>
              </a:ext>
            </a:extLst>
          </p:cNvPr>
          <p:cNvSpPr>
            <a:spLocks noGrp="1"/>
          </p:cNvSpPr>
          <p:nvPr>
            <p:ph type="dt" sz="half" idx="10"/>
          </p:nvPr>
        </p:nvSpPr>
        <p:spPr/>
        <p:txBody>
          <a:bodyPr/>
          <a:lstStyle/>
          <a:p>
            <a:fld id="{3E2351C3-94EB-3E4F-9688-C172C5E41E42}" type="datetime1">
              <a:rPr lang="en-US" smtClean="0"/>
              <a:t>5/23/24</a:t>
            </a:fld>
            <a:endParaRPr lang="en-US"/>
          </a:p>
        </p:txBody>
      </p:sp>
      <p:sp>
        <p:nvSpPr>
          <p:cNvPr id="4" name="Footer Placeholder 3">
            <a:extLst>
              <a:ext uri="{FF2B5EF4-FFF2-40B4-BE49-F238E27FC236}">
                <a16:creationId xmlns:a16="http://schemas.microsoft.com/office/drawing/2014/main" id="{AF64D2D0-24C3-43FF-76DE-AE35BC6760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D23013-A38D-FAFD-662F-86F56408FB43}"/>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56714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32A5B7-6386-CA4B-28A9-959044DE0480}"/>
              </a:ext>
            </a:extLst>
          </p:cNvPr>
          <p:cNvSpPr>
            <a:spLocks noGrp="1"/>
          </p:cNvSpPr>
          <p:nvPr>
            <p:ph type="dt" sz="half" idx="10"/>
          </p:nvPr>
        </p:nvSpPr>
        <p:spPr/>
        <p:txBody>
          <a:bodyPr/>
          <a:lstStyle/>
          <a:p>
            <a:fld id="{F1D68E62-0765-5A49-9C0B-3A96F5077611}" type="datetime1">
              <a:rPr lang="en-US" smtClean="0"/>
              <a:t>5/23/24</a:t>
            </a:fld>
            <a:endParaRPr lang="en-US"/>
          </a:p>
        </p:txBody>
      </p:sp>
      <p:sp>
        <p:nvSpPr>
          <p:cNvPr id="3" name="Footer Placeholder 2">
            <a:extLst>
              <a:ext uri="{FF2B5EF4-FFF2-40B4-BE49-F238E27FC236}">
                <a16:creationId xmlns:a16="http://schemas.microsoft.com/office/drawing/2014/main" id="{0E416581-036A-1923-44AE-1ED2436683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2F972B-EA0D-E597-002E-FC9139626656}"/>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183672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7478-7A9C-964A-A806-5B3A7F4FF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1C33BF-CA05-D7A4-963E-0D324E894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4549F5-4ED6-0DE1-0061-69A14FBD0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ABCAB-8066-47F2-0773-DA42C4D1B6EA}"/>
              </a:ext>
            </a:extLst>
          </p:cNvPr>
          <p:cNvSpPr>
            <a:spLocks noGrp="1"/>
          </p:cNvSpPr>
          <p:nvPr>
            <p:ph type="dt" sz="half" idx="10"/>
          </p:nvPr>
        </p:nvSpPr>
        <p:spPr/>
        <p:txBody>
          <a:bodyPr/>
          <a:lstStyle/>
          <a:p>
            <a:fld id="{CEFBC17D-A558-2A46-936C-F3A46B1F926E}" type="datetime1">
              <a:rPr lang="en-US" smtClean="0"/>
              <a:t>5/23/24</a:t>
            </a:fld>
            <a:endParaRPr lang="en-US"/>
          </a:p>
        </p:txBody>
      </p:sp>
      <p:sp>
        <p:nvSpPr>
          <p:cNvPr id="6" name="Footer Placeholder 5">
            <a:extLst>
              <a:ext uri="{FF2B5EF4-FFF2-40B4-BE49-F238E27FC236}">
                <a16:creationId xmlns:a16="http://schemas.microsoft.com/office/drawing/2014/main" id="{4551B1BE-64EC-CDD5-25D8-AEBD8C47CB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9C2CAD-0C88-42D2-4C48-5329E86D248C}"/>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99067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A6EE-D14C-51CE-2126-BE928DCACC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A3A273-54AB-62FE-98E9-5913D15E6C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A725D0-5648-98A4-C1BE-84AA03C26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770F5B-A857-07C9-30AC-A2D1977C6652}"/>
              </a:ext>
            </a:extLst>
          </p:cNvPr>
          <p:cNvSpPr>
            <a:spLocks noGrp="1"/>
          </p:cNvSpPr>
          <p:nvPr>
            <p:ph type="dt" sz="half" idx="10"/>
          </p:nvPr>
        </p:nvSpPr>
        <p:spPr/>
        <p:txBody>
          <a:bodyPr/>
          <a:lstStyle/>
          <a:p>
            <a:fld id="{3721C394-12DF-1D46-B0A6-97D683A4D671}" type="datetime1">
              <a:rPr lang="en-US" smtClean="0"/>
              <a:t>5/23/24</a:t>
            </a:fld>
            <a:endParaRPr lang="en-US"/>
          </a:p>
        </p:txBody>
      </p:sp>
      <p:sp>
        <p:nvSpPr>
          <p:cNvPr id="6" name="Footer Placeholder 5">
            <a:extLst>
              <a:ext uri="{FF2B5EF4-FFF2-40B4-BE49-F238E27FC236}">
                <a16:creationId xmlns:a16="http://schemas.microsoft.com/office/drawing/2014/main" id="{5ACA1673-1254-DC42-D112-C859ACA24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BB705-FC23-CCEC-1542-42A6DF14232E}"/>
              </a:ext>
            </a:extLst>
          </p:cNvPr>
          <p:cNvSpPr>
            <a:spLocks noGrp="1"/>
          </p:cNvSpPr>
          <p:nvPr>
            <p:ph type="sldNum" sz="quarter" idx="12"/>
          </p:nvPr>
        </p:nvSpPr>
        <p:spPr/>
        <p:txBody>
          <a:bodyPr/>
          <a:lstStyle/>
          <a:p>
            <a:fld id="{593EFD06-F981-B043-B150-D23324EBE6FE}" type="slidenum">
              <a:rPr lang="en-US" smtClean="0"/>
              <a:t>‹#›</a:t>
            </a:fld>
            <a:endParaRPr lang="en-US"/>
          </a:p>
        </p:txBody>
      </p:sp>
    </p:spTree>
    <p:extLst>
      <p:ext uri="{BB962C8B-B14F-4D97-AF65-F5344CB8AC3E}">
        <p14:creationId xmlns:p14="http://schemas.microsoft.com/office/powerpoint/2010/main" val="3631720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67982-15C3-3148-38CD-F971672CE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74A178-3F12-F504-4C7A-16889B5215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D1FB7-2B2D-0099-1B99-304A4DF947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F7B582-BC99-9343-AA55-4E3356ED4730}" type="datetime1">
              <a:rPr lang="en-US" smtClean="0"/>
              <a:t>5/23/24</a:t>
            </a:fld>
            <a:endParaRPr lang="en-US"/>
          </a:p>
        </p:txBody>
      </p:sp>
      <p:sp>
        <p:nvSpPr>
          <p:cNvPr id="5" name="Footer Placeholder 4">
            <a:extLst>
              <a:ext uri="{FF2B5EF4-FFF2-40B4-BE49-F238E27FC236}">
                <a16:creationId xmlns:a16="http://schemas.microsoft.com/office/drawing/2014/main" id="{D41E034C-1FAE-8258-4EA9-732A0F4FD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05E722-5632-6ADA-F8FD-546E6F33F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EFD06-F981-B043-B150-D23324EBE6FE}" type="slidenum">
              <a:rPr lang="en-US" smtClean="0"/>
              <a:t>‹#›</a:t>
            </a:fld>
            <a:endParaRPr lang="en-US"/>
          </a:p>
        </p:txBody>
      </p:sp>
    </p:spTree>
    <p:extLst>
      <p:ext uri="{BB962C8B-B14F-4D97-AF65-F5344CB8AC3E}">
        <p14:creationId xmlns:p14="http://schemas.microsoft.com/office/powerpoint/2010/main" val="388182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3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witter.com/tallinzen"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clsp.jhu.edu/2023-jelinek-summer-worksho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6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3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0.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0.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BBC5-7D51-779D-4BEA-60CE41F9F614}"/>
              </a:ext>
            </a:extLst>
          </p:cNvPr>
          <p:cNvSpPr>
            <a:spLocks noGrp="1"/>
          </p:cNvSpPr>
          <p:nvPr>
            <p:ph type="ctrTitle"/>
          </p:nvPr>
        </p:nvSpPr>
        <p:spPr/>
        <p:txBody>
          <a:bodyPr/>
          <a:lstStyle/>
          <a:p>
            <a:r>
              <a:rPr lang="en-US" dirty="0"/>
              <a:t>Better Together:</a:t>
            </a:r>
            <a:br>
              <a:rPr lang="en-US" dirty="0"/>
            </a:br>
            <a:r>
              <a:rPr lang="en-US" dirty="0"/>
              <a:t>Text + Context</a:t>
            </a:r>
          </a:p>
        </p:txBody>
      </p:sp>
      <p:sp>
        <p:nvSpPr>
          <p:cNvPr id="3" name="Subtitle 2">
            <a:extLst>
              <a:ext uri="{FF2B5EF4-FFF2-40B4-BE49-F238E27FC236}">
                <a16:creationId xmlns:a16="http://schemas.microsoft.com/office/drawing/2014/main" id="{5A371E97-9094-FE32-2376-71F1ECFA00F2}"/>
              </a:ext>
            </a:extLst>
          </p:cNvPr>
          <p:cNvSpPr>
            <a:spLocks noGrp="1"/>
          </p:cNvSpPr>
          <p:nvPr>
            <p:ph type="subTitle" idx="1"/>
          </p:nvPr>
        </p:nvSpPr>
        <p:spPr/>
        <p:txBody>
          <a:bodyPr/>
          <a:lstStyle/>
          <a:p>
            <a:r>
              <a:rPr lang="en-US" dirty="0"/>
              <a:t>Kenneth Church</a:t>
            </a:r>
          </a:p>
        </p:txBody>
      </p:sp>
    </p:spTree>
    <p:extLst>
      <p:ext uri="{BB962C8B-B14F-4D97-AF65-F5344CB8AC3E}">
        <p14:creationId xmlns:p14="http://schemas.microsoft.com/office/powerpoint/2010/main" val="133156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10</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12</a:t>
            </a:fld>
            <a:endParaRPr lang="en-US"/>
          </a:p>
        </p:txBody>
      </p:sp>
    </p:spTree>
    <p:extLst>
      <p:ext uri="{BB962C8B-B14F-4D97-AF65-F5344CB8AC3E}">
        <p14:creationId xmlns:p14="http://schemas.microsoft.com/office/powerpoint/2010/main" val="2124630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13</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9BAF94-B65E-B07B-9794-292E73ADE610}"/>
              </a:ext>
            </a:extLst>
          </p:cNvPr>
          <p:cNvSpPr>
            <a:spLocks noGrp="1"/>
          </p:cNvSpPr>
          <p:nvPr>
            <p:ph type="title"/>
          </p:nvPr>
        </p:nvSpPr>
        <p:spPr/>
        <p:txBody>
          <a:bodyPr/>
          <a:lstStyle/>
          <a:p>
            <a:r>
              <a:rPr lang="en-US" dirty="0"/>
              <a:t>How to succeed?</a:t>
            </a:r>
            <a:br>
              <a:rPr lang="en-US" dirty="0"/>
            </a:br>
            <a:r>
              <a:rPr lang="en-US" sz="3600" dirty="0"/>
              <a:t>(get beyond publishing)</a:t>
            </a:r>
            <a:endParaRPr lang="en-US" dirty="0"/>
          </a:p>
        </p:txBody>
      </p:sp>
      <p:sp>
        <p:nvSpPr>
          <p:cNvPr id="7" name="Text Placeholder 6">
            <a:extLst>
              <a:ext uri="{FF2B5EF4-FFF2-40B4-BE49-F238E27FC236}">
                <a16:creationId xmlns:a16="http://schemas.microsoft.com/office/drawing/2014/main" id="{35C1B4CD-6FCB-9DBF-CCB0-3284AAC7B002}"/>
              </a:ext>
            </a:extLst>
          </p:cNvPr>
          <p:cNvSpPr>
            <a:spLocks noGrp="1"/>
          </p:cNvSpPr>
          <p:nvPr>
            <p:ph type="body" idx="1"/>
          </p:nvPr>
        </p:nvSpPr>
        <p:spPr/>
        <p:txBody>
          <a:bodyPr/>
          <a:lstStyle/>
          <a:p>
            <a:r>
              <a:rPr lang="en-US" dirty="0"/>
              <a:t>How to get citations</a:t>
            </a:r>
          </a:p>
        </p:txBody>
      </p:sp>
      <p:sp>
        <p:nvSpPr>
          <p:cNvPr id="8" name="Content Placeholder 7">
            <a:extLst>
              <a:ext uri="{FF2B5EF4-FFF2-40B4-BE49-F238E27FC236}">
                <a16:creationId xmlns:a16="http://schemas.microsoft.com/office/drawing/2014/main" id="{A15AB270-1361-DDD3-8BA0-DA9B9961CFC2}"/>
              </a:ext>
            </a:extLst>
          </p:cNvPr>
          <p:cNvSpPr>
            <a:spLocks noGrp="1"/>
          </p:cNvSpPr>
          <p:nvPr>
            <p:ph sz="half" idx="2"/>
          </p:nvPr>
        </p:nvSpPr>
        <p:spPr/>
        <p:txBody>
          <a:bodyPr/>
          <a:lstStyle/>
          <a:p>
            <a:r>
              <a:rPr lang="en-US" dirty="0"/>
              <a:t>First?  Last?  Best?</a:t>
            </a:r>
          </a:p>
          <a:p>
            <a:r>
              <a:rPr lang="en-US" dirty="0"/>
              <a:t>Probably not</a:t>
            </a:r>
          </a:p>
          <a:p>
            <a:r>
              <a:rPr lang="en-US" dirty="0"/>
              <a:t>Better:</a:t>
            </a:r>
          </a:p>
          <a:p>
            <a:pPr lvl="1"/>
            <a:r>
              <a:rPr lang="en-US" dirty="0"/>
              <a:t>Accessible</a:t>
            </a:r>
          </a:p>
          <a:p>
            <a:pPr lvl="1"/>
            <a:r>
              <a:rPr lang="en-US" dirty="0"/>
              <a:t>Helpful to audience</a:t>
            </a:r>
          </a:p>
          <a:p>
            <a:pPr lvl="2"/>
            <a:r>
              <a:rPr lang="en-US" dirty="0"/>
              <a:t>Data</a:t>
            </a:r>
          </a:p>
          <a:p>
            <a:pPr lvl="2"/>
            <a:r>
              <a:rPr lang="en-US" dirty="0"/>
              <a:t>Tools</a:t>
            </a:r>
          </a:p>
          <a:p>
            <a:pPr lvl="2"/>
            <a:r>
              <a:rPr lang="en-US" dirty="0"/>
              <a:t>Survey</a:t>
            </a:r>
          </a:p>
          <a:p>
            <a:pPr lvl="2"/>
            <a:r>
              <a:rPr lang="en-US" dirty="0"/>
              <a:t>Accessible</a:t>
            </a:r>
          </a:p>
        </p:txBody>
      </p:sp>
      <p:sp>
        <p:nvSpPr>
          <p:cNvPr id="9" name="Text Placeholder 8">
            <a:extLst>
              <a:ext uri="{FF2B5EF4-FFF2-40B4-BE49-F238E27FC236}">
                <a16:creationId xmlns:a16="http://schemas.microsoft.com/office/drawing/2014/main" id="{85404C6F-438E-B9D6-DB61-0ED110F39047}"/>
              </a:ext>
            </a:extLst>
          </p:cNvPr>
          <p:cNvSpPr>
            <a:spLocks noGrp="1"/>
          </p:cNvSpPr>
          <p:nvPr>
            <p:ph type="body" sz="quarter" idx="3"/>
          </p:nvPr>
        </p:nvSpPr>
        <p:spPr/>
        <p:txBody>
          <a:bodyPr/>
          <a:lstStyle/>
          <a:p>
            <a:r>
              <a:rPr lang="en-US" dirty="0"/>
              <a:t>Paradigm Shift (Kuhn)</a:t>
            </a:r>
          </a:p>
        </p:txBody>
      </p:sp>
      <p:sp>
        <p:nvSpPr>
          <p:cNvPr id="10" name="Content Placeholder 9">
            <a:extLst>
              <a:ext uri="{FF2B5EF4-FFF2-40B4-BE49-F238E27FC236}">
                <a16:creationId xmlns:a16="http://schemas.microsoft.com/office/drawing/2014/main" id="{376A9E70-A162-F5D7-7A82-961150506AA2}"/>
              </a:ext>
            </a:extLst>
          </p:cNvPr>
          <p:cNvSpPr>
            <a:spLocks noGrp="1"/>
          </p:cNvSpPr>
          <p:nvPr>
            <p:ph sz="quarter" idx="4"/>
          </p:nvPr>
        </p:nvSpPr>
        <p:spPr/>
        <p:txBody>
          <a:bodyPr/>
          <a:lstStyle/>
          <a:p>
            <a:r>
              <a:rPr lang="en-US" dirty="0"/>
              <a:t>Initial promising results</a:t>
            </a:r>
          </a:p>
          <a:p>
            <a:pPr lvl="1"/>
            <a:r>
              <a:rPr lang="en-US" dirty="0"/>
              <a:t>promising &gt;&gt; convincing</a:t>
            </a:r>
          </a:p>
          <a:p>
            <a:r>
              <a:rPr lang="en-US" dirty="0"/>
              <a:t>Leave enough undone for students to contribute</a:t>
            </a:r>
          </a:p>
          <a:p>
            <a:pPr lvl="1"/>
            <a:r>
              <a:rPr lang="en-US" dirty="0"/>
              <a:t>and benefit by doing so</a:t>
            </a:r>
          </a:p>
        </p:txBody>
      </p:sp>
    </p:spTree>
    <p:extLst>
      <p:ext uri="{BB962C8B-B14F-4D97-AF65-F5344CB8AC3E}">
        <p14:creationId xmlns:p14="http://schemas.microsoft.com/office/powerpoint/2010/main" val="88155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dirty="0"/>
              <a:t>Word2vec is not first, last or best to discuss</a:t>
            </a:r>
          </a:p>
          <a:p>
            <a:pPr lvl="1"/>
            <a:r>
              <a:rPr lang="en-US" dirty="0"/>
              <a:t>Vector spaces, </a:t>
            </a:r>
            <a:r>
              <a:rPr lang="en-US" dirty="0" err="1"/>
              <a:t>embeddings</a:t>
            </a:r>
            <a:r>
              <a:rPr lang="en-US" dirty="0"/>
              <a:t>, analogies,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0824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Embeddings</a:t>
            </a:r>
            <a:r>
              <a:rPr lang="en-US" dirty="0"/>
              <a:t>:</a:t>
            </a:r>
            <a:br>
              <a:rPr lang="en-US" dirty="0"/>
            </a:br>
            <a:r>
              <a:rPr lang="en-US" dirty="0"/>
              <a:t>Similarity of docs/words ≈ cos (dot product)</a:t>
            </a:r>
          </a:p>
        </p:txBody>
      </p:sp>
      <p:pic>
        <p:nvPicPr>
          <p:cNvPr id="5" name="Content Placeholder 4"/>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b="51183"/>
          <a:stretch/>
        </p:blipFill>
        <p:spPr>
          <a:xfrm>
            <a:off x="527902" y="1797345"/>
            <a:ext cx="10953946" cy="4565850"/>
          </a:xfrm>
        </p:spPr>
      </p:pic>
      <p:sp>
        <p:nvSpPr>
          <p:cNvPr id="9" name="Date Placeholder 8"/>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91152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371061" y="156404"/>
                <a:ext cx="10515600" cy="1881118"/>
              </a:xfrm>
            </p:spPr>
            <p:txBody>
              <a:bodyPr>
                <a:normAutofit lnSpcReduction="10000"/>
              </a:bodyPr>
              <a:lstStyle/>
              <a:p>
                <a:r>
                  <a:rPr lang="en-US" dirty="0"/>
                  <a:t>Vector addition &amp; subtraction</a:t>
                </a:r>
              </a:p>
              <a:p>
                <a:pPr lvl="1"/>
                <a14:m>
                  <m:oMath xmlns:m="http://schemas.openxmlformats.org/officeDocument/2006/math">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r>
                          <a:rPr lang="en-US" i="1">
                            <a:latin typeface="Cambria Math" charset="0"/>
                          </a:rPr>
                          <m:t>+</m:t>
                        </m:r>
                        <m:r>
                          <a:rPr lang="en-US" i="1">
                            <a:latin typeface="Cambria Math" charset="0"/>
                          </a:rPr>
                          <m:t>𝑤𝑜𝑚𝑎𝑛</m:t>
                        </m:r>
                        <m:r>
                          <a:rPr lang="en-US" i="1">
                            <a:latin typeface="Cambria Math" charset="0"/>
                          </a:rPr>
                          <m:t> −</m:t>
                        </m:r>
                        <m:r>
                          <a:rPr lang="en-US" i="1">
                            <a:latin typeface="Cambria Math" charset="0"/>
                          </a:rPr>
                          <m:t>𝑚𝑎𝑛</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𝑤𝑜𝑚𝑎𝑛</m:t>
                        </m:r>
                      </m:e>
                    </m:d>
                    <m:r>
                      <a:rPr lang="en-US" i="1">
                        <a:latin typeface="Cambria Math" charset="0"/>
                      </a:rPr>
                      <m:t>−</m:t>
                    </m:r>
                    <m:r>
                      <a:rPr lang="en-US" i="1">
                        <a:latin typeface="Cambria Math" charset="0"/>
                      </a:rPr>
                      <m:t>𝑣𝑒𝑐</m:t>
                    </m:r>
                    <m:r>
                      <a:rPr lang="en-US" i="1">
                        <a:latin typeface="Cambria Math" charset="0"/>
                      </a:rPr>
                      <m:t>(</m:t>
                    </m:r>
                    <m:r>
                      <a:rPr lang="en-US" i="1">
                        <a:latin typeface="Cambria Math" charset="0"/>
                      </a:rPr>
                      <m:t>𝑚𝑎𝑛</m:t>
                    </m:r>
                    <m:r>
                      <a:rPr lang="en-US" i="1">
                        <a:latin typeface="Cambria Math" charset="0"/>
                      </a:rPr>
                      <m:t>)</m:t>
                    </m:r>
                  </m:oMath>
                </a14:m>
                <a:endParaRPr lang="en-US" dirty="0"/>
              </a:p>
              <a:p>
                <a:r>
                  <a:rPr lang="en-US" dirty="0"/>
                  <a:t>Analogies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dirty="0">
                        <a:latin typeface="Cambria Math" charset="0"/>
                        <a:ea typeface="Cambria Math" charset="0"/>
                        <a:cs typeface="Cambria Math" charset="0"/>
                      </a:rPr>
                      <m:t>=</m:t>
                    </m:r>
                    <m:func>
                      <m:funcPr>
                        <m:ctrlPr>
                          <a:rPr lang="mr-IN" i="1" dirty="0" smtClean="0">
                            <a:latin typeface="Cambria Math" panose="02040503050406030204" pitchFamily="18" charset="0"/>
                            <a:ea typeface="Cambria Math" charset="0"/>
                            <a:cs typeface="Cambria Math" charset="0"/>
                          </a:rPr>
                        </m:ctrlPr>
                      </m:funcPr>
                      <m:fName>
                        <m:limLow>
                          <m:limLowPr>
                            <m:ctrlPr>
                              <a:rPr lang="mr-IN" i="1" dirty="0" smtClean="0">
                                <a:latin typeface="Cambria Math" panose="02040503050406030204" pitchFamily="18" charset="0"/>
                                <a:ea typeface="Cambria Math" charset="0"/>
                                <a:cs typeface="Cambria Math" charset="0"/>
                              </a:rPr>
                            </m:ctrlPr>
                          </m:limLowPr>
                          <m:e>
                            <m:r>
                              <m:rPr>
                                <m:sty m:val="p"/>
                              </m:rPr>
                              <a:rPr lang="en-US" b="0" i="0" dirty="0" smtClean="0">
                                <a:latin typeface="Cambria Math" charset="0"/>
                                <a:ea typeface="Cambria Math" charset="0"/>
                                <a:cs typeface="Cambria Math" charset="0"/>
                              </a:rPr>
                              <m:t>ARGMAX</m:t>
                            </m:r>
                          </m:e>
                          <m:lim>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𝑉</m:t>
                            </m:r>
                          </m:lim>
                        </m:limLow>
                      </m:fName>
                      <m:e>
                        <m:r>
                          <a:rPr lang="en-US" b="0" i="1" dirty="0" smtClean="0">
                            <a:latin typeface="Cambria Math" charset="0"/>
                            <a:ea typeface="Cambria Math" charset="0"/>
                            <a:cs typeface="Cambria Math" charset="0"/>
                          </a:rPr>
                          <m:t>𝑠𝑖𝑚</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𝑥</m:t>
                            </m:r>
                          </m:e>
                          <m:sup>
                            <m:r>
                              <a:rPr lang="en-US" b="0" i="1" dirty="0" smtClean="0">
                                <a:latin typeface="Cambria Math" charset="0"/>
                                <a:ea typeface="Cambria Math" charset="0"/>
                                <a:cs typeface="Cambria Math" charset="0"/>
                              </a:rPr>
                              <m:t>′</m:t>
                            </m:r>
                          </m:sup>
                        </m:sSup>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𝑘𝑖𝑛𝑔</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𝑤𝑜𝑚𝑎𝑛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𝑚𝑎𝑛</m:t>
                        </m:r>
                        <m:r>
                          <a:rPr lang="en-US" b="0" i="1" dirty="0" smtClean="0">
                            <a:latin typeface="Cambria Math" charset="0"/>
                            <a:ea typeface="Cambria Math" charset="0"/>
                            <a:cs typeface="Cambria Math" charset="0"/>
                          </a:rPr>
                          <m:t>)</m:t>
                        </m:r>
                      </m:e>
                    </m:func>
                  </m:oMath>
                </a14:m>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371061" y="156404"/>
                <a:ext cx="10515600" cy="1881118"/>
              </a:xfrm>
              <a:blipFill>
                <a:blip r:embed="rId2"/>
                <a:stretch>
                  <a:fillRect l="-1086" t="-8054"/>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r>
              <a:rPr lang="en-US"/>
              <a:t>9/15/17</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833" y="2037522"/>
            <a:ext cx="5312818" cy="4534289"/>
          </a:xfrm>
          <a:prstGeom prst="rect">
            <a:avLst/>
          </a:prstGeom>
        </p:spPr>
      </p:pic>
      <p:sp>
        <p:nvSpPr>
          <p:cNvPr id="2" name="TextBox 1"/>
          <p:cNvSpPr txBox="1"/>
          <p:nvPr/>
        </p:nvSpPr>
        <p:spPr>
          <a:xfrm>
            <a:off x="8542422" y="0"/>
            <a:ext cx="3565400" cy="523220"/>
          </a:xfrm>
          <a:prstGeom prst="rect">
            <a:avLst/>
          </a:prstGeom>
          <a:solidFill>
            <a:srgbClr val="FFFF00"/>
          </a:solidFill>
          <a:ln w="38100">
            <a:solidFill>
              <a:schemeClr val="tx1"/>
            </a:solidFill>
          </a:ln>
        </p:spPr>
        <p:txBody>
          <a:bodyPr wrap="none" rtlCol="0">
            <a:spAutoFit/>
          </a:bodyPr>
          <a:lstStyle/>
          <a:p>
            <a:r>
              <a:rPr lang="en-US" sz="2800" dirty="0"/>
              <a:t>man : woman :: king : </a:t>
            </a:r>
            <a:r>
              <a:rPr lang="en-US" sz="2800" b="1" i="1" dirty="0"/>
              <a:t>x</a:t>
            </a:r>
          </a:p>
        </p:txBody>
      </p:sp>
    </p:spTree>
    <p:extLst>
      <p:ext uri="{BB962C8B-B14F-4D97-AF65-F5344CB8AC3E}">
        <p14:creationId xmlns:p14="http://schemas.microsoft.com/office/powerpoint/2010/main" val="1913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9/15/17</a:t>
            </a:r>
          </a:p>
        </p:txBody>
      </p:sp>
      <p:sp>
        <p:nvSpPr>
          <p:cNvPr id="10" name="Content Placeholder 9"/>
          <p:cNvSpPr>
            <a:spLocks noGrp="1"/>
          </p:cNvSpPr>
          <p:nvPr>
            <p:ph sz="half" idx="1"/>
          </p:nvPr>
        </p:nvSpPr>
        <p:spPr>
          <a:xfrm>
            <a:off x="266700" y="1423396"/>
            <a:ext cx="4312696" cy="4856163"/>
          </a:xfrm>
        </p:spPr>
        <p:txBody>
          <a:bodyPr/>
          <a:lstStyle/>
          <a:p>
            <a:r>
              <a:rPr lang="en-US" dirty="0"/>
              <a:t>Tweets</a:t>
            </a:r>
          </a:p>
          <a:p>
            <a:pPr lvl="1"/>
            <a:r>
              <a:rPr lang="en-US" dirty="0"/>
              <a:t>RT </a:t>
            </a:r>
            <a:r>
              <a:rPr lang="en-US" dirty="0">
                <a:hlinkClick r:id="rId2"/>
              </a:rPr>
              <a:t>@tallinzen</a:t>
            </a:r>
            <a:r>
              <a:rPr lang="en-US" dirty="0"/>
              <a:t>: sure, </a:t>
            </a:r>
            <a:r>
              <a:rPr lang="en-US" dirty="0" err="1"/>
              <a:t>king:queen</a:t>
            </a:r>
            <a:r>
              <a:rPr lang="en-US" dirty="0"/>
              <a:t> </a:t>
            </a:r>
            <a:r>
              <a:rPr lang="en-US" dirty="0" err="1"/>
              <a:t>etc</a:t>
            </a:r>
            <a:r>
              <a:rPr lang="en-US" dirty="0"/>
              <a:t>, but did you know word2vec gets real SAT analogies right just 1% of the time?</a:t>
            </a:r>
          </a:p>
          <a:p>
            <a:pPr lvl="1"/>
            <a:r>
              <a:rPr lang="en-US" dirty="0"/>
              <a:t>15 copies of this tweet</a:t>
            </a:r>
          </a:p>
          <a:p>
            <a:pPr lvl="2"/>
            <a:r>
              <a:rPr lang="en-US" dirty="0"/>
              <a:t>Some by NLP experts</a:t>
            </a:r>
          </a:p>
          <a:p>
            <a:r>
              <a:rPr lang="en-US" dirty="0"/>
              <a:t>Resources Debate</a:t>
            </a:r>
          </a:p>
          <a:p>
            <a:pPr lvl="1"/>
            <a:r>
              <a:rPr lang="en-US" dirty="0"/>
              <a:t>WordNet &amp;</a:t>
            </a:r>
          </a:p>
          <a:p>
            <a:pPr lvl="1"/>
            <a:r>
              <a:rPr lang="en-US" dirty="0"/>
              <a:t>British National Corpora</a:t>
            </a:r>
          </a:p>
          <a:p>
            <a:pPr lvl="1"/>
            <a:endParaRPr lang="en-US" dirty="0"/>
          </a:p>
        </p:txBody>
      </p:sp>
      <p:pic>
        <p:nvPicPr>
          <p:cNvPr id="11"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4563" y="-1"/>
            <a:ext cx="7487438" cy="6721475"/>
          </a:xfrm>
        </p:spPr>
      </p:pic>
      <p:sp>
        <p:nvSpPr>
          <p:cNvPr id="7" name="Rounded Rectangle 6"/>
          <p:cNvSpPr/>
          <p:nvPr/>
        </p:nvSpPr>
        <p:spPr>
          <a:xfrm>
            <a:off x="4922297" y="6063936"/>
            <a:ext cx="6926803" cy="495928"/>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flipH="1">
            <a:off x="330200" y="57793"/>
            <a:ext cx="4013200" cy="1044279"/>
          </a:xfrm>
        </p:spPr>
        <p:txBody>
          <a:bodyPr>
            <a:normAutofit/>
          </a:bodyPr>
          <a:lstStyle/>
          <a:p>
            <a:r>
              <a:rPr lang="en-US" sz="3200" dirty="0"/>
              <a:t>Some analogies are easier than others</a:t>
            </a:r>
          </a:p>
        </p:txBody>
      </p:sp>
    </p:spTree>
    <p:extLst>
      <p:ext uri="{BB962C8B-B14F-4D97-AF65-F5344CB8AC3E}">
        <p14:creationId xmlns:p14="http://schemas.microsoft.com/office/powerpoint/2010/main" val="19038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FFF12-C4AC-4D0E-0479-6B93817C82B0}"/>
              </a:ext>
            </a:extLst>
          </p:cNvPr>
          <p:cNvSpPr>
            <a:spLocks noGrp="1"/>
          </p:cNvSpPr>
          <p:nvPr>
            <p:ph type="sldNum" sz="quarter" idx="12"/>
          </p:nvPr>
        </p:nvSpPr>
        <p:spPr/>
        <p:txBody>
          <a:bodyPr/>
          <a:lstStyle/>
          <a:p>
            <a:fld id="{593EFD06-F981-B043-B150-D23324EBE6FE}" type="slidenum">
              <a:rPr lang="en-US" smtClean="0"/>
              <a:t>2</a:t>
            </a:fld>
            <a:endParaRPr lang="en-US"/>
          </a:p>
        </p:txBody>
      </p:sp>
      <p:pic>
        <p:nvPicPr>
          <p:cNvPr id="6" name="Content Placeholder 5" descr="A screenshot of a web page&#10;&#10;Description automatically generated">
            <a:extLst>
              <a:ext uri="{FF2B5EF4-FFF2-40B4-BE49-F238E27FC236}">
                <a16:creationId xmlns:a16="http://schemas.microsoft.com/office/drawing/2014/main" id="{1E7AAEE7-84E3-0A0E-DD18-42739C79EAAC}"/>
              </a:ext>
            </a:extLst>
          </p:cNvPr>
          <p:cNvPicPr>
            <a:picLocks noGrp="1" noChangeAspect="1"/>
          </p:cNvPicPr>
          <p:nvPr>
            <p:ph idx="4294967295"/>
          </p:nvPr>
        </p:nvPicPr>
        <p:blipFill>
          <a:blip r:embed="rId2"/>
          <a:stretch>
            <a:fillRect/>
          </a:stretch>
        </p:blipFill>
        <p:spPr>
          <a:xfrm>
            <a:off x="0" y="350196"/>
            <a:ext cx="12649973" cy="6507804"/>
          </a:xfrm>
        </p:spPr>
      </p:pic>
      <p:sp>
        <p:nvSpPr>
          <p:cNvPr id="7" name="Rectangle 6">
            <a:extLst>
              <a:ext uri="{FF2B5EF4-FFF2-40B4-BE49-F238E27FC236}">
                <a16:creationId xmlns:a16="http://schemas.microsoft.com/office/drawing/2014/main" id="{3090CECF-DDCE-2876-EB31-F75D99711AE4}"/>
              </a:ext>
            </a:extLst>
          </p:cNvPr>
          <p:cNvSpPr/>
          <p:nvPr/>
        </p:nvSpPr>
        <p:spPr>
          <a:xfrm>
            <a:off x="282102" y="1887166"/>
            <a:ext cx="4192621" cy="457200"/>
          </a:xfrm>
          <a:prstGeom prst="rect">
            <a:avLst/>
          </a:pr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22AA97-1C4E-E2C4-22E1-082D713A83C3}"/>
              </a:ext>
            </a:extLst>
          </p:cNvPr>
          <p:cNvSpPr/>
          <p:nvPr/>
        </p:nvSpPr>
        <p:spPr>
          <a:xfrm>
            <a:off x="4549302" y="1906621"/>
            <a:ext cx="3359285" cy="457200"/>
          </a:xfrm>
          <a:prstGeom prst="rect">
            <a:avLst/>
          </a:pr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92082B-35D5-0F6D-D3C1-0FA5EB07070B}"/>
              </a:ext>
            </a:extLst>
          </p:cNvPr>
          <p:cNvSpPr/>
          <p:nvPr/>
        </p:nvSpPr>
        <p:spPr>
          <a:xfrm>
            <a:off x="927371" y="2253574"/>
            <a:ext cx="2380034" cy="457200"/>
          </a:xfrm>
          <a:prstGeom prst="rect">
            <a:avLst/>
          </a:pr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5091D2-A563-75AE-B3B2-2E0E8DBD8989}"/>
              </a:ext>
            </a:extLst>
          </p:cNvPr>
          <p:cNvSpPr/>
          <p:nvPr/>
        </p:nvSpPr>
        <p:spPr>
          <a:xfrm>
            <a:off x="6420256" y="4494180"/>
            <a:ext cx="1391055" cy="345330"/>
          </a:xfrm>
          <a:prstGeom prst="rect">
            <a:avLst/>
          </a:pr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063E5F-4A69-CBCD-0A86-9C0240564508}"/>
              </a:ext>
            </a:extLst>
          </p:cNvPr>
          <p:cNvSpPr/>
          <p:nvPr/>
        </p:nvSpPr>
        <p:spPr>
          <a:xfrm>
            <a:off x="6747753" y="4839510"/>
            <a:ext cx="625813" cy="248056"/>
          </a:xfrm>
          <a:prstGeom prst="rect">
            <a:avLst/>
          </a:pr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7F0187-17F0-63AA-8ADF-9980376F50EF}"/>
              </a:ext>
            </a:extLst>
          </p:cNvPr>
          <p:cNvSpPr/>
          <p:nvPr/>
        </p:nvSpPr>
        <p:spPr>
          <a:xfrm>
            <a:off x="3612204" y="5087566"/>
            <a:ext cx="625813" cy="248056"/>
          </a:xfrm>
          <a:prstGeom prst="rect">
            <a:avLst/>
          </a:pr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02E17CE-BB8F-2980-4105-69ACC1F82858}"/>
              </a:ext>
            </a:extLst>
          </p:cNvPr>
          <p:cNvSpPr/>
          <p:nvPr/>
        </p:nvSpPr>
        <p:spPr>
          <a:xfrm>
            <a:off x="6420256" y="5671226"/>
            <a:ext cx="1293778" cy="248056"/>
          </a:xfrm>
          <a:prstGeom prst="rect">
            <a:avLst/>
          </a:pr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120615-EFAB-6B77-28CE-47CAD6E20625}"/>
              </a:ext>
            </a:extLst>
          </p:cNvPr>
          <p:cNvSpPr/>
          <p:nvPr/>
        </p:nvSpPr>
        <p:spPr>
          <a:xfrm>
            <a:off x="4646578" y="6161798"/>
            <a:ext cx="1773677" cy="345330"/>
          </a:xfrm>
          <a:prstGeom prst="rect">
            <a:avLst/>
          </a:pr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C4498A-5D5F-DC5F-3A99-C0D51AEE3495}"/>
              </a:ext>
            </a:extLst>
          </p:cNvPr>
          <p:cNvSpPr/>
          <p:nvPr/>
        </p:nvSpPr>
        <p:spPr>
          <a:xfrm>
            <a:off x="4854912" y="6418907"/>
            <a:ext cx="2304645" cy="345330"/>
          </a:xfrm>
          <a:prstGeom prst="rect">
            <a:avLst/>
          </a:pr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4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7EBBAD-F9F2-05D6-C8CC-F5811A7A2E44}"/>
              </a:ext>
            </a:extLst>
          </p:cNvPr>
          <p:cNvSpPr>
            <a:spLocks noGrp="1"/>
          </p:cNvSpPr>
          <p:nvPr>
            <p:ph type="title"/>
          </p:nvPr>
        </p:nvSpPr>
        <p:spPr/>
        <p:txBody>
          <a:bodyPr/>
          <a:lstStyle/>
          <a:p>
            <a:r>
              <a:rPr lang="en-US" dirty="0"/>
              <a:t>Need to Re-organize Courses</a:t>
            </a:r>
            <a:br>
              <a:rPr lang="en-US" dirty="0"/>
            </a:br>
            <a:r>
              <a:rPr lang="en-US" dirty="0"/>
              <a:t>(Interdisciplinary Re-Org)</a:t>
            </a:r>
          </a:p>
        </p:txBody>
      </p:sp>
      <p:sp>
        <p:nvSpPr>
          <p:cNvPr id="6" name="Text Placeholder 5">
            <a:extLst>
              <a:ext uri="{FF2B5EF4-FFF2-40B4-BE49-F238E27FC236}">
                <a16:creationId xmlns:a16="http://schemas.microsoft.com/office/drawing/2014/main" id="{8AB90F86-8B4F-2ADE-966C-F0D2F94ADE20}"/>
              </a:ext>
            </a:extLst>
          </p:cNvPr>
          <p:cNvSpPr>
            <a:spLocks noGrp="1"/>
          </p:cNvSpPr>
          <p:nvPr>
            <p:ph type="body" idx="1"/>
          </p:nvPr>
        </p:nvSpPr>
        <p:spPr/>
        <p:txBody>
          <a:bodyPr/>
          <a:lstStyle/>
          <a:p>
            <a:r>
              <a:rPr lang="en-US" dirty="0"/>
              <a:t>Current Courses (and Conferences)</a:t>
            </a:r>
          </a:p>
        </p:txBody>
      </p:sp>
      <p:sp>
        <p:nvSpPr>
          <p:cNvPr id="7" name="Content Placeholder 6">
            <a:extLst>
              <a:ext uri="{FF2B5EF4-FFF2-40B4-BE49-F238E27FC236}">
                <a16:creationId xmlns:a16="http://schemas.microsoft.com/office/drawing/2014/main" id="{FD2F9804-A1B2-5564-D3CD-8EEB6A133B09}"/>
              </a:ext>
            </a:extLst>
          </p:cNvPr>
          <p:cNvSpPr>
            <a:spLocks noGrp="1"/>
          </p:cNvSpPr>
          <p:nvPr>
            <p:ph sz="half" idx="2"/>
          </p:nvPr>
        </p:nvSpPr>
        <p:spPr/>
        <p:txBody>
          <a:bodyPr/>
          <a:lstStyle/>
          <a:p>
            <a:r>
              <a:rPr lang="en-US" dirty="0"/>
              <a:t>Machine Learning (ML)</a:t>
            </a:r>
          </a:p>
          <a:p>
            <a:r>
              <a:rPr lang="en-US" dirty="0"/>
              <a:t>Vision</a:t>
            </a:r>
          </a:p>
          <a:p>
            <a:r>
              <a:rPr lang="en-US" dirty="0"/>
              <a:t>Natural Language (NLP)</a:t>
            </a:r>
          </a:p>
          <a:p>
            <a:r>
              <a:rPr lang="en-US" dirty="0"/>
              <a:t>Machine Translation (MT)</a:t>
            </a:r>
          </a:p>
          <a:p>
            <a:r>
              <a:rPr lang="en-US" dirty="0"/>
              <a:t>Information Retrieval (IR)</a:t>
            </a:r>
          </a:p>
          <a:p>
            <a:r>
              <a:rPr lang="en-US" dirty="0"/>
              <a:t>Speech</a:t>
            </a:r>
          </a:p>
        </p:txBody>
      </p:sp>
      <p:sp>
        <p:nvSpPr>
          <p:cNvPr id="8" name="Text Placeholder 7">
            <a:extLst>
              <a:ext uri="{FF2B5EF4-FFF2-40B4-BE49-F238E27FC236}">
                <a16:creationId xmlns:a16="http://schemas.microsoft.com/office/drawing/2014/main" id="{A16E1D24-B176-3886-F2A3-6DA42EFF7D82}"/>
              </a:ext>
            </a:extLst>
          </p:cNvPr>
          <p:cNvSpPr>
            <a:spLocks noGrp="1"/>
          </p:cNvSpPr>
          <p:nvPr>
            <p:ph type="body" sz="quarter" idx="3"/>
          </p:nvPr>
        </p:nvSpPr>
        <p:spPr/>
        <p:txBody>
          <a:bodyPr/>
          <a:lstStyle/>
          <a:p>
            <a:r>
              <a:rPr lang="en-US" dirty="0"/>
              <a:t>Future</a:t>
            </a:r>
          </a:p>
        </p:txBody>
      </p:sp>
      <p:sp>
        <p:nvSpPr>
          <p:cNvPr id="9" name="Content Placeholder 8">
            <a:extLst>
              <a:ext uri="{FF2B5EF4-FFF2-40B4-BE49-F238E27FC236}">
                <a16:creationId xmlns:a16="http://schemas.microsoft.com/office/drawing/2014/main" id="{C1924848-8D99-610F-6BB4-AE077FAACE65}"/>
              </a:ext>
            </a:extLst>
          </p:cNvPr>
          <p:cNvSpPr>
            <a:spLocks noGrp="1"/>
          </p:cNvSpPr>
          <p:nvPr>
            <p:ph sz="quarter" idx="4"/>
          </p:nvPr>
        </p:nvSpPr>
        <p:spPr/>
        <p:txBody>
          <a:bodyPr/>
          <a:lstStyle/>
          <a:p>
            <a:r>
              <a:rPr lang="en-US" dirty="0"/>
              <a:t>Machine Learning (ML)</a:t>
            </a:r>
          </a:p>
          <a:p>
            <a:r>
              <a:rPr lang="en-US" dirty="0"/>
              <a:t>ML Applications</a:t>
            </a:r>
          </a:p>
          <a:p>
            <a:pPr lvl="1"/>
            <a:r>
              <a:rPr lang="en-US" dirty="0"/>
              <a:t>Vision/NLP/MT/IR/Speech</a:t>
            </a:r>
          </a:p>
        </p:txBody>
      </p:sp>
      <p:sp>
        <p:nvSpPr>
          <p:cNvPr id="4" name="Slide Number Placeholder 3">
            <a:extLst>
              <a:ext uri="{FF2B5EF4-FFF2-40B4-BE49-F238E27FC236}">
                <a16:creationId xmlns:a16="http://schemas.microsoft.com/office/drawing/2014/main" id="{3F8D0299-ADF2-5F57-8A66-94D662C81E4A}"/>
              </a:ext>
            </a:extLst>
          </p:cNvPr>
          <p:cNvSpPr>
            <a:spLocks noGrp="1"/>
          </p:cNvSpPr>
          <p:nvPr>
            <p:ph type="sldNum" sz="quarter" idx="12"/>
          </p:nvPr>
        </p:nvSpPr>
        <p:spPr/>
        <p:txBody>
          <a:bodyPr/>
          <a:lstStyle/>
          <a:p>
            <a:fld id="{593EFD06-F981-B043-B150-D23324EBE6FE}" type="slidenum">
              <a:rPr lang="en-US" smtClean="0"/>
              <a:t>20</a:t>
            </a:fld>
            <a:endParaRPr lang="en-US"/>
          </a:p>
        </p:txBody>
      </p:sp>
    </p:spTree>
    <p:extLst>
      <p:ext uri="{BB962C8B-B14F-4D97-AF65-F5344CB8AC3E}">
        <p14:creationId xmlns:p14="http://schemas.microsoft.com/office/powerpoint/2010/main" val="7690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565F-0F1E-5C2A-F622-381207ED4A2C}"/>
              </a:ext>
            </a:extLst>
          </p:cNvPr>
          <p:cNvSpPr>
            <a:spLocks noGrp="1"/>
          </p:cNvSpPr>
          <p:nvPr>
            <p:ph type="title"/>
          </p:nvPr>
        </p:nvSpPr>
        <p:spPr/>
        <p:txBody>
          <a:bodyPr/>
          <a:lstStyle/>
          <a:p>
            <a:r>
              <a:rPr lang="en-US" dirty="0"/>
              <a:t>Soap Box: My Views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FA423D6A-39C6-4EB0-F0B8-9537FC2AE761}"/>
                  </a:ext>
                </a:extLst>
              </p:cNvPr>
              <p:cNvSpPr>
                <a:spLocks noGrp="1"/>
              </p:cNvSpPr>
              <p:nvPr>
                <p:ph idx="1"/>
              </p:nvPr>
            </p:nvSpPr>
            <p:spPr/>
            <p:txBody>
              <a:bodyPr>
                <a:normAutofit fontScale="92500" lnSpcReduction="20000"/>
              </a:bodyPr>
              <a:lstStyle/>
              <a:p>
                <a:r>
                  <a:rPr lang="en-US" dirty="0"/>
                  <a:t>Interdisciplinary Re-Org: ML/Vision/NLP/MT/IR/Speech</a:t>
                </a:r>
              </a:p>
              <a:p>
                <a:pPr lvl="1"/>
                <a:r>
                  <a:rPr lang="en-US" dirty="0"/>
                  <a:t>Current: People working on one app don’t talk to people working on other apps</a:t>
                </a:r>
              </a:p>
              <a:p>
                <a:pPr lvl="1"/>
                <a:r>
                  <a:rPr lang="en-US" dirty="0"/>
                  <a:t>Future: We should work together because we are all using the same ML techniques</a:t>
                </a:r>
              </a:p>
              <a:p>
                <a:r>
                  <a:rPr lang="en-US" dirty="0"/>
                  <a:t>Responsible AI</a:t>
                </a:r>
              </a:p>
              <a:p>
                <a:pPr lvl="1"/>
                <a:r>
                  <a:rPr lang="en-US" dirty="0"/>
                  <a:t>Current: Bias is Bad</a:t>
                </a:r>
              </a:p>
              <a:p>
                <a:pPr lvl="1"/>
                <a:r>
                  <a:rPr lang="en-US" dirty="0">
                    <a:sym typeface="Wingdings" pitchFamily="2" charset="2"/>
                  </a:rPr>
                  <a:t>Future: Embrace Diversity</a:t>
                </a:r>
              </a:p>
              <a:p>
                <a:r>
                  <a:rPr lang="en-US" dirty="0">
                    <a:sym typeface="Wingdings" pitchFamily="2" charset="2"/>
                  </a:rPr>
                  <a:t>Authors View vs. Audience Response</a:t>
                </a:r>
              </a:p>
              <a:p>
                <a:pPr lvl="1"/>
                <a:r>
                  <a:rPr lang="en-US" dirty="0">
                    <a:sym typeface="Wingdings" pitchFamily="2" charset="2"/>
                  </a:rPr>
                  <a:t>Current: Focus on  Unambiguous Objective Labels (independent of context)</a:t>
                </a:r>
              </a:p>
              <a:p>
                <a:pPr lvl="1"/>
                <a:r>
                  <a:rPr lang="en-US" dirty="0">
                    <a:sym typeface="Wingdings" pitchFamily="2" charset="2"/>
                  </a:rPr>
                  <a:t>Future: More Room for Subjectivity (and richer semantics)</a:t>
                </a:r>
              </a:p>
              <a:p>
                <a:pPr lvl="2"/>
                <a:r>
                  <a:rPr lang="en-US" dirty="0">
                    <a:sym typeface="Wingdings" pitchFamily="2" charset="2"/>
                  </a:rPr>
                  <a:t>Authors’ Position </a:t>
                </a:r>
                <a14:m>
                  <m:oMath xmlns:m="http://schemas.openxmlformats.org/officeDocument/2006/math">
                    <m:r>
                      <a:rPr lang="en-US" i="1" smtClean="0">
                        <a:latin typeface="Cambria Math" panose="02040503050406030204" pitchFamily="18" charset="0"/>
                        <a:ea typeface="Cambria Math" panose="02040503050406030204" pitchFamily="18" charset="0"/>
                        <a:sym typeface="Wingdings" pitchFamily="2" charset="2"/>
                      </a:rPr>
                      <m:t>≠</m:t>
                    </m:r>
                  </m:oMath>
                </a14:m>
                <a:r>
                  <a:rPr lang="en-US" dirty="0">
                    <a:sym typeface="Wingdings" pitchFamily="2" charset="2"/>
                  </a:rPr>
                  <a:t> Audience Response</a:t>
                </a:r>
              </a:p>
              <a:p>
                <a:r>
                  <a:rPr lang="en-US" dirty="0">
                    <a:sym typeface="Wingdings" pitchFamily="2" charset="2"/>
                  </a:rPr>
                  <a:t>End-to-End Optimization vs. Modularity</a:t>
                </a:r>
              </a:p>
              <a:p>
                <a:pPr lvl="1"/>
                <a:r>
                  <a:rPr lang="en-US" dirty="0">
                    <a:sym typeface="Wingdings" pitchFamily="2" charset="2"/>
                  </a:rPr>
                  <a:t>Current: End-to-End  Better Performance</a:t>
                </a:r>
              </a:p>
              <a:p>
                <a:pPr lvl="1"/>
                <a:r>
                  <a:rPr lang="en-US" dirty="0">
                    <a:sym typeface="Wingdings" pitchFamily="2" charset="2"/>
                  </a:rPr>
                  <a:t>Future: Multiple Perspectives are Better Together</a:t>
                </a:r>
              </a:p>
              <a:p>
                <a:pPr lvl="1"/>
                <a:endParaRPr lang="en-US" dirty="0">
                  <a:sym typeface="Wingdings" pitchFamily="2" charset="2"/>
                </a:endParaRPr>
              </a:p>
            </p:txBody>
          </p:sp>
        </mc:Choice>
        <mc:Fallback xmlns="">
          <p:sp>
            <p:nvSpPr>
              <p:cNvPr id="8" name="Content Placeholder 7">
                <a:extLst>
                  <a:ext uri="{FF2B5EF4-FFF2-40B4-BE49-F238E27FC236}">
                    <a16:creationId xmlns:a16="http://schemas.microsoft.com/office/drawing/2014/main" id="{FA423D6A-39C6-4EB0-F0B8-9537FC2AE761}"/>
                  </a:ext>
                </a:extLst>
              </p:cNvPr>
              <p:cNvSpPr>
                <a:spLocks noGrp="1" noRot="1" noChangeAspect="1" noMove="1" noResize="1" noEditPoints="1" noAdjustHandles="1" noChangeArrowheads="1" noChangeShapeType="1" noTextEdit="1"/>
              </p:cNvSpPr>
              <p:nvPr>
                <p:ph idx="1"/>
              </p:nvPr>
            </p:nvSpPr>
            <p:spPr>
              <a:blipFill>
                <a:blip r:embed="rId2"/>
                <a:stretch>
                  <a:fillRect l="-965" t="-3488" b="-58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25BBF36D-C3EC-5F3B-D7B3-AA023C7D9781}"/>
              </a:ext>
            </a:extLst>
          </p:cNvPr>
          <p:cNvSpPr>
            <a:spLocks noGrp="1"/>
          </p:cNvSpPr>
          <p:nvPr>
            <p:ph type="sldNum" sz="quarter" idx="12"/>
          </p:nvPr>
        </p:nvSpPr>
        <p:spPr/>
        <p:txBody>
          <a:bodyPr/>
          <a:lstStyle/>
          <a:p>
            <a:fld id="{593EFD06-F981-B043-B150-D23324EBE6FE}" type="slidenum">
              <a:rPr lang="en-US" smtClean="0"/>
              <a:t>21</a:t>
            </a:fld>
            <a:endParaRPr lang="en-US"/>
          </a:p>
        </p:txBody>
      </p:sp>
    </p:spTree>
    <p:extLst>
      <p:ext uri="{BB962C8B-B14F-4D97-AF65-F5344CB8AC3E}">
        <p14:creationId xmlns:p14="http://schemas.microsoft.com/office/powerpoint/2010/main" val="218278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E94F-BB0D-5916-D781-352AC439D1E7}"/>
              </a:ext>
            </a:extLst>
          </p:cNvPr>
          <p:cNvSpPr>
            <a:spLocks noGrp="1"/>
          </p:cNvSpPr>
          <p:nvPr>
            <p:ph type="title"/>
          </p:nvPr>
        </p:nvSpPr>
        <p:spPr/>
        <p:txBody>
          <a:bodyPr/>
          <a:lstStyle/>
          <a:p>
            <a:r>
              <a:rPr lang="en-US" dirty="0"/>
              <a:t>Vision: Facts </a:t>
            </a:r>
            <a:r>
              <a:rPr lang="en-US" dirty="0">
                <a:sym typeface="Wingdings" pitchFamily="2" charset="2"/>
              </a:rPr>
              <a:t> Opinions</a:t>
            </a:r>
            <a:endParaRPr lang="en-US" dirty="0"/>
          </a:p>
        </p:txBody>
      </p:sp>
      <p:sp>
        <p:nvSpPr>
          <p:cNvPr id="9" name="Text Placeholder 8">
            <a:extLst>
              <a:ext uri="{FF2B5EF4-FFF2-40B4-BE49-F238E27FC236}">
                <a16:creationId xmlns:a16="http://schemas.microsoft.com/office/drawing/2014/main" id="{F31EB942-1102-4769-3812-A751AA5A1B87}"/>
              </a:ext>
            </a:extLst>
          </p:cNvPr>
          <p:cNvSpPr>
            <a:spLocks noGrp="1"/>
          </p:cNvSpPr>
          <p:nvPr>
            <p:ph type="body" idx="1"/>
          </p:nvPr>
        </p:nvSpPr>
        <p:spPr/>
        <p:txBody>
          <a:bodyPr/>
          <a:lstStyle/>
          <a:p>
            <a:r>
              <a:rPr lang="en-US" dirty="0"/>
              <a:t>Facts</a:t>
            </a:r>
          </a:p>
        </p:txBody>
      </p:sp>
      <p:pic>
        <p:nvPicPr>
          <p:cNvPr id="16" name="Content Placeholder 15" descr="A group of people sitting at a table with food&#10;&#10;Description automatically generated">
            <a:extLst>
              <a:ext uri="{FF2B5EF4-FFF2-40B4-BE49-F238E27FC236}">
                <a16:creationId xmlns:a16="http://schemas.microsoft.com/office/drawing/2014/main" id="{346E1E35-069B-4B52-7BC7-A23BBADCA322}"/>
              </a:ext>
            </a:extLst>
          </p:cNvPr>
          <p:cNvPicPr>
            <a:picLocks noGrp="1" noChangeAspect="1"/>
          </p:cNvPicPr>
          <p:nvPr>
            <p:ph sz="half" idx="2"/>
          </p:nvPr>
        </p:nvPicPr>
        <p:blipFill>
          <a:blip r:embed="rId2"/>
          <a:stretch>
            <a:fillRect/>
          </a:stretch>
        </p:blipFill>
        <p:spPr>
          <a:xfrm>
            <a:off x="836612" y="2439449"/>
            <a:ext cx="3046164" cy="4271164"/>
          </a:xfrm>
        </p:spPr>
      </p:pic>
      <p:sp>
        <p:nvSpPr>
          <p:cNvPr id="11" name="Text Placeholder 10">
            <a:extLst>
              <a:ext uri="{FF2B5EF4-FFF2-40B4-BE49-F238E27FC236}">
                <a16:creationId xmlns:a16="http://schemas.microsoft.com/office/drawing/2014/main" id="{C94D1BA1-ECE1-8053-AF12-F10EA6117810}"/>
              </a:ext>
            </a:extLst>
          </p:cNvPr>
          <p:cNvSpPr>
            <a:spLocks noGrp="1"/>
          </p:cNvSpPr>
          <p:nvPr>
            <p:ph type="body" sz="quarter" idx="3"/>
          </p:nvPr>
        </p:nvSpPr>
        <p:spPr/>
        <p:txBody>
          <a:bodyPr/>
          <a:lstStyle/>
          <a:p>
            <a:r>
              <a:rPr lang="en-US" dirty="0"/>
              <a:t>Opinions</a:t>
            </a:r>
          </a:p>
        </p:txBody>
      </p:sp>
      <p:pic>
        <p:nvPicPr>
          <p:cNvPr id="14" name="Content Placeholder 13" descr="A person holding a baby and a cat&#10;&#10;Description automatically generated">
            <a:extLst>
              <a:ext uri="{FF2B5EF4-FFF2-40B4-BE49-F238E27FC236}">
                <a16:creationId xmlns:a16="http://schemas.microsoft.com/office/drawing/2014/main" id="{50C37EE4-C9DA-D412-C678-C9DA9BED2FDD}"/>
              </a:ext>
            </a:extLst>
          </p:cNvPr>
          <p:cNvPicPr>
            <a:picLocks noGrp="1" noChangeAspect="1"/>
          </p:cNvPicPr>
          <p:nvPr>
            <p:ph sz="quarter" idx="4"/>
          </p:nvPr>
        </p:nvPicPr>
        <p:blipFill>
          <a:blip r:embed="rId3"/>
          <a:stretch>
            <a:fillRect/>
          </a:stretch>
        </p:blipFill>
        <p:spPr>
          <a:xfrm>
            <a:off x="6172200" y="2449259"/>
            <a:ext cx="2848580" cy="4261354"/>
          </a:xfrm>
        </p:spPr>
      </p:pic>
      <p:sp>
        <p:nvSpPr>
          <p:cNvPr id="7" name="Slide Number Placeholder 6">
            <a:extLst>
              <a:ext uri="{FF2B5EF4-FFF2-40B4-BE49-F238E27FC236}">
                <a16:creationId xmlns:a16="http://schemas.microsoft.com/office/drawing/2014/main" id="{EF06B82F-EAC9-EF9C-C746-87359E705867}"/>
              </a:ext>
            </a:extLst>
          </p:cNvPr>
          <p:cNvSpPr>
            <a:spLocks noGrp="1"/>
          </p:cNvSpPr>
          <p:nvPr>
            <p:ph type="sldNum" sz="quarter" idx="12"/>
          </p:nvPr>
        </p:nvSpPr>
        <p:spPr/>
        <p:txBody>
          <a:bodyPr/>
          <a:lstStyle/>
          <a:p>
            <a:fld id="{593EFD06-F981-B043-B150-D23324EBE6FE}" type="slidenum">
              <a:rPr lang="en-US" smtClean="0"/>
              <a:t>22</a:t>
            </a:fld>
            <a:endParaRPr lang="en-US"/>
          </a:p>
        </p:txBody>
      </p:sp>
    </p:spTree>
    <p:extLst>
      <p:ext uri="{BB962C8B-B14F-4D97-AF65-F5344CB8AC3E}">
        <p14:creationId xmlns:p14="http://schemas.microsoft.com/office/powerpoint/2010/main" val="340602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94A-AA97-78E3-F7A9-BE1B95C56F27}"/>
              </a:ext>
            </a:extLst>
          </p:cNvPr>
          <p:cNvSpPr>
            <a:spLocks noGrp="1"/>
          </p:cNvSpPr>
          <p:nvPr>
            <p:ph type="title"/>
          </p:nvPr>
        </p:nvSpPr>
        <p:spPr/>
        <p:txBody>
          <a:bodyPr>
            <a:normAutofit/>
          </a:bodyPr>
          <a:lstStyle/>
          <a:p>
            <a:r>
              <a:rPr lang="en-US" dirty="0"/>
              <a:t>Ambiguity: No Single Correct Gold Label</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C9521E7-7B66-382D-9C63-BECFC393E0C5}"/>
                  </a:ext>
                </a:extLst>
              </p:cNvPr>
              <p:cNvSpPr>
                <a:spLocks noGrp="1"/>
              </p:cNvSpPr>
              <p:nvPr>
                <p:ph sz="half" idx="1"/>
              </p:nvPr>
            </p:nvSpPr>
            <p:spPr>
              <a:xfrm>
                <a:off x="838199" y="1825625"/>
                <a:ext cx="7772401" cy="4351338"/>
              </a:xfrm>
            </p:spPr>
            <p:txBody>
              <a:bodyPr>
                <a:normAutofit/>
              </a:bodyPr>
              <a:lstStyle/>
              <a:p>
                <a:r>
                  <a:rPr lang="en-US" dirty="0"/>
                  <a:t>A difference of opinion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Error</a:t>
                </a:r>
              </a:p>
              <a:p>
                <a:pPr lvl="1"/>
                <a:r>
                  <a:rPr lang="en-US" dirty="0"/>
                  <a:t>Common Challenge in Language Apps</a:t>
                </a:r>
              </a:p>
              <a:p>
                <a:pPr lvl="2"/>
                <a:r>
                  <a:rPr lang="en-US" dirty="0"/>
                  <a:t>Machine Translation</a:t>
                </a:r>
              </a:p>
              <a:p>
                <a:pPr lvl="2"/>
                <a:r>
                  <a:rPr lang="en-US" dirty="0"/>
                  <a:t>Web Search</a:t>
                </a:r>
              </a:p>
              <a:p>
                <a:pPr lvl="2"/>
                <a:r>
                  <a:rPr lang="en-US" dirty="0"/>
                  <a:t>Even Part of Speech Tagging!</a:t>
                </a:r>
              </a:p>
              <a:p>
                <a:r>
                  <a:rPr lang="en-US" dirty="0"/>
                  <a:t>Standard Solution</a:t>
                </a:r>
              </a:p>
              <a:p>
                <a:pPr lvl="1"/>
                <a:r>
                  <a:rPr lang="en-US" dirty="0"/>
                  <a:t>Score over multiple references (many gold standards)</a:t>
                </a:r>
              </a:p>
              <a:p>
                <a:pPr lvl="2"/>
                <a:r>
                  <a:rPr lang="en-US" dirty="0"/>
                  <a:t>Machine Translation: BLEU </a:t>
                </a:r>
              </a:p>
              <a:p>
                <a:pPr lvl="2"/>
                <a:r>
                  <a:rPr lang="en-US" dirty="0"/>
                  <a:t>Web Search: NDCG</a:t>
                </a:r>
              </a:p>
              <a:p>
                <a:pPr lvl="1"/>
                <a:endParaRPr lang="en-US" dirty="0"/>
              </a:p>
            </p:txBody>
          </p:sp>
        </mc:Choice>
        <mc:Fallback xmlns="">
          <p:sp>
            <p:nvSpPr>
              <p:cNvPr id="10" name="Content Placeholder 9">
                <a:extLst>
                  <a:ext uri="{FF2B5EF4-FFF2-40B4-BE49-F238E27FC236}">
                    <a16:creationId xmlns:a16="http://schemas.microsoft.com/office/drawing/2014/main" id="{2C9521E7-7B66-382D-9C63-BECFC393E0C5}"/>
                  </a:ext>
                </a:extLst>
              </p:cNvPr>
              <p:cNvSpPr>
                <a:spLocks noGrp="1" noRot="1" noChangeAspect="1" noMove="1" noResize="1" noEditPoints="1" noAdjustHandles="1" noChangeArrowheads="1" noChangeShapeType="1" noTextEdit="1"/>
              </p:cNvSpPr>
              <p:nvPr>
                <p:ph sz="half" idx="1"/>
              </p:nvPr>
            </p:nvSpPr>
            <p:spPr>
              <a:xfrm>
                <a:off x="838199" y="1825625"/>
                <a:ext cx="7772401" cy="4351338"/>
              </a:xfrm>
              <a:blipFill>
                <a:blip r:embed="rId2"/>
                <a:stretch>
                  <a:fillRect l="-1303" t="-2326"/>
                </a:stretch>
              </a:blipFill>
            </p:spPr>
            <p:txBody>
              <a:bodyPr/>
              <a:lstStyle/>
              <a:p>
                <a:r>
                  <a:rPr lang="en-US">
                    <a:noFill/>
                  </a:rPr>
                  <a:t> </a:t>
                </a:r>
              </a:p>
            </p:txBody>
          </p:sp>
        </mc:Fallback>
      </mc:AlternateContent>
      <p:pic>
        <p:nvPicPr>
          <p:cNvPr id="9" name="Content Placeholder 8" descr="A person playing with a frisbee&#10;&#10;Description automatically generated">
            <a:extLst>
              <a:ext uri="{FF2B5EF4-FFF2-40B4-BE49-F238E27FC236}">
                <a16:creationId xmlns:a16="http://schemas.microsoft.com/office/drawing/2014/main" id="{37DCB66A-52D5-A1AA-2E4E-EC1168D8A349}"/>
              </a:ext>
            </a:extLst>
          </p:cNvPr>
          <p:cNvPicPr>
            <a:picLocks noGrp="1" noChangeAspect="1"/>
          </p:cNvPicPr>
          <p:nvPr>
            <p:ph sz="half" idx="2"/>
          </p:nvPr>
        </p:nvPicPr>
        <p:blipFill>
          <a:blip r:embed="rId3"/>
          <a:stretch>
            <a:fillRect/>
          </a:stretch>
        </p:blipFill>
        <p:spPr>
          <a:xfrm>
            <a:off x="8851004" y="1723806"/>
            <a:ext cx="3044080" cy="4351338"/>
          </a:xfrm>
        </p:spPr>
      </p:pic>
      <p:sp>
        <p:nvSpPr>
          <p:cNvPr id="7" name="Slide Number Placeholder 6">
            <a:extLst>
              <a:ext uri="{FF2B5EF4-FFF2-40B4-BE49-F238E27FC236}">
                <a16:creationId xmlns:a16="http://schemas.microsoft.com/office/drawing/2014/main" id="{C1A962DB-BFF8-4FC3-66AE-8FB9266150A5}"/>
              </a:ext>
            </a:extLst>
          </p:cNvPr>
          <p:cNvSpPr>
            <a:spLocks noGrp="1"/>
          </p:cNvSpPr>
          <p:nvPr>
            <p:ph type="sldNum" sz="quarter" idx="12"/>
          </p:nvPr>
        </p:nvSpPr>
        <p:spPr/>
        <p:txBody>
          <a:bodyPr/>
          <a:lstStyle/>
          <a:p>
            <a:fld id="{593EFD06-F981-B043-B150-D23324EBE6FE}" type="slidenum">
              <a:rPr lang="en-US" smtClean="0"/>
              <a:t>23</a:t>
            </a:fld>
            <a:endParaRPr lang="en-US"/>
          </a:p>
        </p:txBody>
      </p:sp>
      <p:sp>
        <p:nvSpPr>
          <p:cNvPr id="11" name="TextBox 10">
            <a:extLst>
              <a:ext uri="{FF2B5EF4-FFF2-40B4-BE49-F238E27FC236}">
                <a16:creationId xmlns:a16="http://schemas.microsoft.com/office/drawing/2014/main" id="{EC6FF2C9-80A0-1D4F-F08C-C00E90654151}"/>
              </a:ext>
            </a:extLst>
          </p:cNvPr>
          <p:cNvSpPr txBox="1"/>
          <p:nvPr/>
        </p:nvSpPr>
        <p:spPr>
          <a:xfrm>
            <a:off x="6698309" y="6169709"/>
            <a:ext cx="5591402" cy="646331"/>
          </a:xfrm>
          <a:prstGeom prst="rect">
            <a:avLst/>
          </a:prstGeom>
          <a:noFill/>
        </p:spPr>
        <p:txBody>
          <a:bodyPr wrap="square" rtlCol="0">
            <a:spAutoFit/>
          </a:bodyPr>
          <a:lstStyle/>
          <a:p>
            <a:r>
              <a:rPr lang="en-US" dirty="0"/>
              <a:t>Candidate labels: baseball cap, cap, green hat, hat, head. </a:t>
            </a:r>
          </a:p>
          <a:p>
            <a:r>
              <a:rPr lang="en-US" dirty="0"/>
              <a:t>Can you guess which one is in the gold standard?</a:t>
            </a:r>
          </a:p>
        </p:txBody>
      </p:sp>
    </p:spTree>
    <p:extLst>
      <p:ext uri="{BB962C8B-B14F-4D97-AF65-F5344CB8AC3E}">
        <p14:creationId xmlns:p14="http://schemas.microsoft.com/office/powerpoint/2010/main" val="338123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94A-AA97-78E3-F7A9-BE1B95C56F27}"/>
              </a:ext>
            </a:extLst>
          </p:cNvPr>
          <p:cNvSpPr>
            <a:spLocks noGrp="1"/>
          </p:cNvSpPr>
          <p:nvPr>
            <p:ph type="title"/>
          </p:nvPr>
        </p:nvSpPr>
        <p:spPr/>
        <p:txBody>
          <a:bodyPr>
            <a:normAutofit fontScale="90000"/>
          </a:bodyPr>
          <a:lstStyle/>
          <a:p>
            <a:r>
              <a:rPr lang="en-US" dirty="0"/>
              <a:t>Classic Challenges in Philosophy of Language</a:t>
            </a:r>
            <a:br>
              <a:rPr lang="en-US" dirty="0"/>
            </a:br>
            <a:r>
              <a:rPr lang="en-US" sz="3100" dirty="0"/>
              <a:t>Compare &amp; Contrast Language in Visual Genome (VG) with NLP Corpora</a:t>
            </a:r>
            <a:endParaRPr lang="en-US" dirty="0"/>
          </a:p>
        </p:txBody>
      </p:sp>
      <p:sp>
        <p:nvSpPr>
          <p:cNvPr id="10" name="Content Placeholder 9">
            <a:extLst>
              <a:ext uri="{FF2B5EF4-FFF2-40B4-BE49-F238E27FC236}">
                <a16:creationId xmlns:a16="http://schemas.microsoft.com/office/drawing/2014/main" id="{2C9521E7-7B66-382D-9C63-BECFC393E0C5}"/>
              </a:ext>
            </a:extLst>
          </p:cNvPr>
          <p:cNvSpPr>
            <a:spLocks noGrp="1"/>
          </p:cNvSpPr>
          <p:nvPr>
            <p:ph sz="half" idx="1"/>
          </p:nvPr>
        </p:nvSpPr>
        <p:spPr>
          <a:xfrm>
            <a:off x="838199" y="1825625"/>
            <a:ext cx="7404525" cy="4351338"/>
          </a:xfrm>
        </p:spPr>
        <p:txBody>
          <a:bodyPr>
            <a:normAutofit fontScale="85000" lnSpcReduction="20000"/>
          </a:bodyPr>
          <a:lstStyle/>
          <a:p>
            <a:r>
              <a:rPr lang="en-US" dirty="0"/>
              <a:t>Bounding Box Semantics: Too Limiting</a:t>
            </a:r>
          </a:p>
          <a:p>
            <a:pPr lvl="1"/>
            <a:r>
              <a:rPr lang="en-US" dirty="0"/>
              <a:t>&lt;NP&gt; &lt;relation&gt; &lt;NP&gt;</a:t>
            </a:r>
          </a:p>
          <a:p>
            <a:pPr lvl="1"/>
            <a:r>
              <a:rPr lang="en-US" dirty="0"/>
              <a:t>NPs in VG are usually rigid designators that mean the same thing in all contexts</a:t>
            </a:r>
          </a:p>
          <a:p>
            <a:pPr lvl="2"/>
            <a:r>
              <a:rPr lang="en-US" dirty="0"/>
              <a:t>Few abstract nouns (</a:t>
            </a:r>
            <a:r>
              <a:rPr lang="en-US" i="1" dirty="0"/>
              <a:t>ideas</a:t>
            </a:r>
            <a:r>
              <a:rPr lang="en-US" dirty="0"/>
              <a:t>), predicates (verbs, adj), variables (pronouns)</a:t>
            </a:r>
          </a:p>
          <a:p>
            <a:pPr lvl="2"/>
            <a:r>
              <a:rPr lang="en-US" dirty="0"/>
              <a:t>Most VG nouns are visual (and less about other senses)</a:t>
            </a:r>
          </a:p>
          <a:p>
            <a:pPr lvl="1"/>
            <a:r>
              <a:rPr lang="en-US" dirty="0"/>
              <a:t>More entropy in nouns than relations</a:t>
            </a:r>
          </a:p>
          <a:p>
            <a:pPr lvl="2"/>
            <a:r>
              <a:rPr lang="en-US" dirty="0"/>
              <a:t>8 boring relations cover bulk of the cases</a:t>
            </a:r>
          </a:p>
          <a:p>
            <a:pPr lvl="2"/>
            <a:r>
              <a:rPr lang="en-US" dirty="0"/>
              <a:t>Linguists are more interested in predicates than arguments</a:t>
            </a:r>
          </a:p>
          <a:p>
            <a:pPr lvl="1"/>
            <a:r>
              <a:rPr lang="en-US" dirty="0"/>
              <a:t>Modifiers are limited to a single box</a:t>
            </a:r>
          </a:p>
          <a:p>
            <a:pPr lvl="2"/>
            <a:r>
              <a:rPr lang="en-US" dirty="0"/>
              <a:t>Relative Relations: </a:t>
            </a:r>
            <a:r>
              <a:rPr lang="en-US" i="1" dirty="0"/>
              <a:t>girl with green hat </a:t>
            </a:r>
            <a:r>
              <a:rPr lang="en-US" dirty="0"/>
              <a:t>vs </a:t>
            </a:r>
            <a:r>
              <a:rPr lang="en-US" i="1" dirty="0"/>
              <a:t>girl on defense</a:t>
            </a:r>
          </a:p>
          <a:p>
            <a:pPr lvl="2"/>
            <a:r>
              <a:rPr lang="en-US" dirty="0"/>
              <a:t>Aggregations over boxes</a:t>
            </a:r>
          </a:p>
          <a:p>
            <a:pPr lvl="3"/>
            <a:r>
              <a:rPr lang="en-US" dirty="0"/>
              <a:t>Count vs. Mass: </a:t>
            </a:r>
            <a:r>
              <a:rPr lang="en-US" i="1" dirty="0"/>
              <a:t>Cloudy Sky</a:t>
            </a:r>
            <a:r>
              <a:rPr lang="en-US" dirty="0"/>
              <a:t>, </a:t>
            </a:r>
            <a:r>
              <a:rPr lang="en-US" i="1" dirty="0"/>
              <a:t>Sandy Beach</a:t>
            </a:r>
          </a:p>
          <a:p>
            <a:pPr lvl="3"/>
            <a:r>
              <a:rPr lang="en-US" dirty="0"/>
              <a:t>Definite vs. Indefinite: </a:t>
            </a:r>
            <a:r>
              <a:rPr lang="en-US" i="1" dirty="0"/>
              <a:t>girls playing frisbee </a:t>
            </a:r>
            <a:r>
              <a:rPr lang="en-US" dirty="0"/>
              <a:t>(as opposed to many other people in picture)</a:t>
            </a:r>
            <a:endParaRPr lang="en-US" i="1" dirty="0"/>
          </a:p>
          <a:p>
            <a:pPr lvl="3"/>
            <a:r>
              <a:rPr lang="en-US" dirty="0"/>
              <a:t>A horse with two legs?</a:t>
            </a:r>
          </a:p>
          <a:p>
            <a:pPr lvl="1"/>
            <a:endParaRPr lang="en-US" dirty="0"/>
          </a:p>
        </p:txBody>
      </p:sp>
      <p:pic>
        <p:nvPicPr>
          <p:cNvPr id="9" name="Content Placeholder 8" descr="A person playing with a frisbee&#10;&#10;Description automatically generated">
            <a:extLst>
              <a:ext uri="{FF2B5EF4-FFF2-40B4-BE49-F238E27FC236}">
                <a16:creationId xmlns:a16="http://schemas.microsoft.com/office/drawing/2014/main" id="{37DCB66A-52D5-A1AA-2E4E-EC1168D8A349}"/>
              </a:ext>
            </a:extLst>
          </p:cNvPr>
          <p:cNvPicPr>
            <a:picLocks noGrp="1" noChangeAspect="1"/>
          </p:cNvPicPr>
          <p:nvPr>
            <p:ph sz="half" idx="2"/>
          </p:nvPr>
        </p:nvPicPr>
        <p:blipFill>
          <a:blip r:embed="rId2"/>
          <a:stretch>
            <a:fillRect/>
          </a:stretch>
        </p:blipFill>
        <p:spPr>
          <a:xfrm>
            <a:off x="8851004" y="1723806"/>
            <a:ext cx="3044080" cy="4351338"/>
          </a:xfrm>
        </p:spPr>
      </p:pic>
      <p:sp>
        <p:nvSpPr>
          <p:cNvPr id="7" name="Slide Number Placeholder 6">
            <a:extLst>
              <a:ext uri="{FF2B5EF4-FFF2-40B4-BE49-F238E27FC236}">
                <a16:creationId xmlns:a16="http://schemas.microsoft.com/office/drawing/2014/main" id="{C1A962DB-BFF8-4FC3-66AE-8FB9266150A5}"/>
              </a:ext>
            </a:extLst>
          </p:cNvPr>
          <p:cNvSpPr>
            <a:spLocks noGrp="1"/>
          </p:cNvSpPr>
          <p:nvPr>
            <p:ph type="sldNum" sz="quarter" idx="12"/>
          </p:nvPr>
        </p:nvSpPr>
        <p:spPr/>
        <p:txBody>
          <a:bodyPr/>
          <a:lstStyle/>
          <a:p>
            <a:fld id="{593EFD06-F981-B043-B150-D23324EBE6FE}" type="slidenum">
              <a:rPr lang="en-US" smtClean="0"/>
              <a:t>24</a:t>
            </a:fld>
            <a:endParaRPr lang="en-US"/>
          </a:p>
        </p:txBody>
      </p:sp>
    </p:spTree>
    <p:extLst>
      <p:ext uri="{BB962C8B-B14F-4D97-AF65-F5344CB8AC3E}">
        <p14:creationId xmlns:p14="http://schemas.microsoft.com/office/powerpoint/2010/main" val="16688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894A-AA97-78E3-F7A9-BE1B95C56F27}"/>
              </a:ext>
            </a:extLst>
          </p:cNvPr>
          <p:cNvSpPr>
            <a:spLocks noGrp="1"/>
          </p:cNvSpPr>
          <p:nvPr>
            <p:ph type="title"/>
          </p:nvPr>
        </p:nvSpPr>
        <p:spPr/>
        <p:txBody>
          <a:bodyPr>
            <a:normAutofit/>
          </a:bodyPr>
          <a:lstStyle/>
          <a:p>
            <a:r>
              <a:rPr lang="en-US" dirty="0"/>
              <a:t>Verbs, Subjunctive, Focus, Perspective, </a:t>
            </a:r>
            <a:r>
              <a:rPr lang="en-US" dirty="0" err="1"/>
              <a:t>etc</a:t>
            </a:r>
            <a:r>
              <a:rPr lang="en-US" dirty="0"/>
              <a:t>…</a:t>
            </a:r>
          </a:p>
        </p:txBody>
      </p:sp>
      <p:sp>
        <p:nvSpPr>
          <p:cNvPr id="10" name="Content Placeholder 9">
            <a:extLst>
              <a:ext uri="{FF2B5EF4-FFF2-40B4-BE49-F238E27FC236}">
                <a16:creationId xmlns:a16="http://schemas.microsoft.com/office/drawing/2014/main" id="{2C9521E7-7B66-382D-9C63-BECFC393E0C5}"/>
              </a:ext>
            </a:extLst>
          </p:cNvPr>
          <p:cNvSpPr>
            <a:spLocks noGrp="1"/>
          </p:cNvSpPr>
          <p:nvPr>
            <p:ph sz="half" idx="1"/>
          </p:nvPr>
        </p:nvSpPr>
        <p:spPr>
          <a:xfrm>
            <a:off x="838199" y="1825625"/>
            <a:ext cx="7404525" cy="4351338"/>
          </a:xfrm>
        </p:spPr>
        <p:txBody>
          <a:bodyPr>
            <a:normAutofit/>
          </a:bodyPr>
          <a:lstStyle/>
          <a:p>
            <a:r>
              <a:rPr lang="en-US" dirty="0"/>
              <a:t>Pictures vs. Videos</a:t>
            </a:r>
          </a:p>
          <a:p>
            <a:pPr lvl="1"/>
            <a:r>
              <a:rPr lang="en-US" dirty="0"/>
              <a:t>Captions on pictures have more nouns: </a:t>
            </a:r>
          </a:p>
          <a:p>
            <a:pPr lvl="2"/>
            <a:r>
              <a:rPr lang="en-US" i="1" dirty="0"/>
              <a:t>girl with</a:t>
            </a:r>
            <a:r>
              <a:rPr lang="en-US" dirty="0"/>
              <a:t> </a:t>
            </a:r>
            <a:r>
              <a:rPr lang="en-US" b="1" i="1" u="sng" dirty="0"/>
              <a:t>green</a:t>
            </a:r>
            <a:r>
              <a:rPr lang="en-US" u="sng" dirty="0"/>
              <a:t> </a:t>
            </a:r>
            <a:r>
              <a:rPr lang="en-US" b="1" i="1" u="sng" dirty="0"/>
              <a:t>hat</a:t>
            </a:r>
          </a:p>
          <a:p>
            <a:pPr lvl="1"/>
            <a:r>
              <a:rPr lang="en-US" dirty="0"/>
              <a:t>Captions on videos have more verbs: </a:t>
            </a:r>
          </a:p>
          <a:p>
            <a:pPr lvl="2"/>
            <a:r>
              <a:rPr lang="en-US" i="1" dirty="0"/>
              <a:t>girl </a:t>
            </a:r>
            <a:r>
              <a:rPr lang="en-US" b="1" i="1" u="sng" dirty="0"/>
              <a:t>throwing</a:t>
            </a:r>
            <a:r>
              <a:rPr lang="en-US" i="1" dirty="0"/>
              <a:t> frisbee</a:t>
            </a:r>
          </a:p>
          <a:p>
            <a:r>
              <a:rPr lang="en-US" dirty="0"/>
              <a:t>Possible Worlds: Subjunctive, Hedges</a:t>
            </a:r>
          </a:p>
          <a:p>
            <a:pPr lvl="1"/>
            <a:r>
              <a:rPr lang="en-US" i="1" dirty="0"/>
              <a:t>The girl on defense </a:t>
            </a:r>
            <a:r>
              <a:rPr lang="en-US" b="1" i="1" u="sng" dirty="0"/>
              <a:t>might</a:t>
            </a:r>
            <a:r>
              <a:rPr lang="en-US" i="1" dirty="0"/>
              <a:t> block the throw, </a:t>
            </a:r>
          </a:p>
          <a:p>
            <a:pPr lvl="1"/>
            <a:r>
              <a:rPr lang="en-US" i="1" dirty="0"/>
              <a:t>but </a:t>
            </a:r>
            <a:r>
              <a:rPr lang="en-US" b="1" i="1" u="sng" dirty="0"/>
              <a:t>probably</a:t>
            </a:r>
            <a:r>
              <a:rPr lang="en-US" i="1" dirty="0"/>
              <a:t> won’t</a:t>
            </a:r>
          </a:p>
          <a:p>
            <a:r>
              <a:rPr lang="en-US" dirty="0"/>
              <a:t>Focus: </a:t>
            </a:r>
            <a:r>
              <a:rPr lang="en-US" b="1" i="1" u="sng" dirty="0"/>
              <a:t>girl on offense</a:t>
            </a:r>
            <a:r>
              <a:rPr lang="en-US" dirty="0"/>
              <a:t> vs. </a:t>
            </a:r>
            <a:r>
              <a:rPr lang="en-US" b="1" i="1" u="sng" dirty="0"/>
              <a:t>girl on defense</a:t>
            </a:r>
          </a:p>
          <a:p>
            <a:r>
              <a:rPr lang="en-US" dirty="0"/>
              <a:t>Perspective: photographer vs. audience</a:t>
            </a:r>
          </a:p>
          <a:p>
            <a:pPr lvl="1"/>
            <a:endParaRPr lang="en-US" dirty="0"/>
          </a:p>
          <a:p>
            <a:pPr lvl="1"/>
            <a:endParaRPr lang="en-US" dirty="0"/>
          </a:p>
        </p:txBody>
      </p:sp>
      <p:pic>
        <p:nvPicPr>
          <p:cNvPr id="9" name="Content Placeholder 8" descr="A person playing with a frisbee&#10;&#10;Description automatically generated">
            <a:extLst>
              <a:ext uri="{FF2B5EF4-FFF2-40B4-BE49-F238E27FC236}">
                <a16:creationId xmlns:a16="http://schemas.microsoft.com/office/drawing/2014/main" id="{37DCB66A-52D5-A1AA-2E4E-EC1168D8A349}"/>
              </a:ext>
            </a:extLst>
          </p:cNvPr>
          <p:cNvPicPr>
            <a:picLocks noGrp="1" noChangeAspect="1"/>
          </p:cNvPicPr>
          <p:nvPr>
            <p:ph sz="half" idx="2"/>
          </p:nvPr>
        </p:nvPicPr>
        <p:blipFill>
          <a:blip r:embed="rId2"/>
          <a:stretch>
            <a:fillRect/>
          </a:stretch>
        </p:blipFill>
        <p:spPr>
          <a:xfrm>
            <a:off x="8851004" y="1723806"/>
            <a:ext cx="3044080" cy="4351338"/>
          </a:xfrm>
        </p:spPr>
      </p:pic>
      <p:sp>
        <p:nvSpPr>
          <p:cNvPr id="7" name="Slide Number Placeholder 6">
            <a:extLst>
              <a:ext uri="{FF2B5EF4-FFF2-40B4-BE49-F238E27FC236}">
                <a16:creationId xmlns:a16="http://schemas.microsoft.com/office/drawing/2014/main" id="{C1A962DB-BFF8-4FC3-66AE-8FB9266150A5}"/>
              </a:ext>
            </a:extLst>
          </p:cNvPr>
          <p:cNvSpPr>
            <a:spLocks noGrp="1"/>
          </p:cNvSpPr>
          <p:nvPr>
            <p:ph type="sldNum" sz="quarter" idx="12"/>
          </p:nvPr>
        </p:nvSpPr>
        <p:spPr/>
        <p:txBody>
          <a:bodyPr/>
          <a:lstStyle/>
          <a:p>
            <a:fld id="{593EFD06-F981-B043-B150-D23324EBE6FE}" type="slidenum">
              <a:rPr lang="en-US" smtClean="0"/>
              <a:t>25</a:t>
            </a:fld>
            <a:endParaRPr lang="en-US"/>
          </a:p>
        </p:txBody>
      </p:sp>
    </p:spTree>
    <p:extLst>
      <p:ext uri="{BB962C8B-B14F-4D97-AF65-F5344CB8AC3E}">
        <p14:creationId xmlns:p14="http://schemas.microsoft.com/office/powerpoint/2010/main" val="204902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7F228B1-90A0-5F0E-E0CD-BC9878DDDF88}"/>
              </a:ext>
            </a:extLst>
          </p:cNvPr>
          <p:cNvSpPr>
            <a:spLocks noGrp="1"/>
          </p:cNvSpPr>
          <p:nvPr>
            <p:ph type="sldNum" sz="quarter" idx="12"/>
          </p:nvPr>
        </p:nvSpPr>
        <p:spPr/>
        <p:txBody>
          <a:bodyPr/>
          <a:lstStyle/>
          <a:p>
            <a:fld id="{593EFD06-F981-B043-B150-D23324EBE6FE}" type="slidenum">
              <a:rPr lang="en-US" smtClean="0"/>
              <a:t>26</a:t>
            </a:fld>
            <a:endParaRPr lang="en-US"/>
          </a:p>
        </p:txBody>
      </p:sp>
      <p:pic>
        <p:nvPicPr>
          <p:cNvPr id="9" name="Picture 8" descr="A screenshot of a website&#10;&#10;Description automatically generated">
            <a:extLst>
              <a:ext uri="{FF2B5EF4-FFF2-40B4-BE49-F238E27FC236}">
                <a16:creationId xmlns:a16="http://schemas.microsoft.com/office/drawing/2014/main" id="{86E82DF2-EE69-2A54-1A47-13913C774685}"/>
              </a:ext>
            </a:extLst>
          </p:cNvPr>
          <p:cNvPicPr>
            <a:picLocks noChangeAspect="1"/>
          </p:cNvPicPr>
          <p:nvPr/>
        </p:nvPicPr>
        <p:blipFill>
          <a:blip r:embed="rId2"/>
          <a:stretch>
            <a:fillRect/>
          </a:stretch>
        </p:blipFill>
        <p:spPr>
          <a:xfrm>
            <a:off x="2209800" y="154538"/>
            <a:ext cx="7772400" cy="6548923"/>
          </a:xfrm>
          <a:prstGeom prst="rect">
            <a:avLst/>
          </a:prstGeom>
        </p:spPr>
      </p:pic>
      <p:pic>
        <p:nvPicPr>
          <p:cNvPr id="10" name="Picture 9">
            <a:extLst>
              <a:ext uri="{FF2B5EF4-FFF2-40B4-BE49-F238E27FC236}">
                <a16:creationId xmlns:a16="http://schemas.microsoft.com/office/drawing/2014/main" id="{000DD69B-43D6-BD58-E88B-06ABE89D3301}"/>
              </a:ext>
            </a:extLst>
          </p:cNvPr>
          <p:cNvPicPr>
            <a:picLocks noChangeAspect="1"/>
          </p:cNvPicPr>
          <p:nvPr/>
        </p:nvPicPr>
        <p:blipFill>
          <a:blip r:embed="rId3"/>
          <a:stretch>
            <a:fillRect/>
          </a:stretch>
        </p:blipFill>
        <p:spPr>
          <a:xfrm>
            <a:off x="10068062" y="0"/>
            <a:ext cx="2060134" cy="2060134"/>
          </a:xfrm>
          <a:prstGeom prst="rect">
            <a:avLst/>
          </a:prstGeom>
        </p:spPr>
      </p:pic>
    </p:spTree>
    <p:extLst>
      <p:ext uri="{BB962C8B-B14F-4D97-AF65-F5344CB8AC3E}">
        <p14:creationId xmlns:p14="http://schemas.microsoft.com/office/powerpoint/2010/main" val="3138770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20C003-83D4-9626-4731-632DD4773E85}"/>
              </a:ext>
            </a:extLst>
          </p:cNvPr>
          <p:cNvSpPr>
            <a:spLocks noGrp="1"/>
          </p:cNvSpPr>
          <p:nvPr>
            <p:ph type="title"/>
          </p:nvPr>
        </p:nvSpPr>
        <p:spPr/>
        <p:txBody>
          <a:bodyPr/>
          <a:lstStyle/>
          <a:p>
            <a:r>
              <a:rPr lang="en-US" dirty="0"/>
              <a:t>ArteLingo-23: </a:t>
            </a:r>
            <a:br>
              <a:rPr lang="en-US" dirty="0"/>
            </a:br>
            <a:r>
              <a:rPr lang="en-US" dirty="0"/>
              <a:t>Embrace Diversity over Language and Culture</a:t>
            </a:r>
          </a:p>
        </p:txBody>
      </p:sp>
      <p:pic>
        <p:nvPicPr>
          <p:cNvPr id="10" name="Content Placeholder 9" descr="A black text on a white background&#10;&#10;Description automatically generated">
            <a:extLst>
              <a:ext uri="{FF2B5EF4-FFF2-40B4-BE49-F238E27FC236}">
                <a16:creationId xmlns:a16="http://schemas.microsoft.com/office/drawing/2014/main" id="{D8604C1D-EDFA-4DE2-4A05-A4653FEF949D}"/>
              </a:ext>
            </a:extLst>
          </p:cNvPr>
          <p:cNvPicPr>
            <a:picLocks noGrp="1" noChangeAspect="1"/>
          </p:cNvPicPr>
          <p:nvPr>
            <p:ph sz="half" idx="1"/>
          </p:nvPr>
        </p:nvPicPr>
        <p:blipFill>
          <a:blip r:embed="rId2"/>
          <a:stretch>
            <a:fillRect/>
          </a:stretch>
        </p:blipFill>
        <p:spPr>
          <a:xfrm>
            <a:off x="838200" y="2467963"/>
            <a:ext cx="5181600" cy="3066661"/>
          </a:xfrm>
        </p:spPr>
      </p:pic>
      <p:sp>
        <p:nvSpPr>
          <p:cNvPr id="2" name="Slide Number Placeholder 1">
            <a:extLst>
              <a:ext uri="{FF2B5EF4-FFF2-40B4-BE49-F238E27FC236}">
                <a16:creationId xmlns:a16="http://schemas.microsoft.com/office/drawing/2014/main" id="{5392D882-927B-EB45-3BF2-8F0547512119}"/>
              </a:ext>
            </a:extLst>
          </p:cNvPr>
          <p:cNvSpPr>
            <a:spLocks noGrp="1"/>
          </p:cNvSpPr>
          <p:nvPr>
            <p:ph type="sldNum" sz="quarter" idx="12"/>
          </p:nvPr>
        </p:nvSpPr>
        <p:spPr/>
        <p:txBody>
          <a:bodyPr/>
          <a:lstStyle/>
          <a:p>
            <a:fld id="{593EFD06-F981-B043-B150-D23324EBE6FE}" type="slidenum">
              <a:rPr lang="en-US" smtClean="0"/>
              <a:t>27</a:t>
            </a:fld>
            <a:endParaRPr lang="en-US"/>
          </a:p>
        </p:txBody>
      </p:sp>
      <p:pic>
        <p:nvPicPr>
          <p:cNvPr id="8" name="Content Placeholder 7">
            <a:extLst>
              <a:ext uri="{FF2B5EF4-FFF2-40B4-BE49-F238E27FC236}">
                <a16:creationId xmlns:a16="http://schemas.microsoft.com/office/drawing/2014/main" id="{C042864F-9EEB-AC67-9C49-2AE5CF6BA5BE}"/>
              </a:ext>
            </a:extLst>
          </p:cNvPr>
          <p:cNvPicPr>
            <a:picLocks noGrp="1" noChangeAspect="1"/>
          </p:cNvPicPr>
          <p:nvPr>
            <p:ph sz="half" idx="2"/>
          </p:nvPr>
        </p:nvPicPr>
        <p:blipFill>
          <a:blip r:embed="rId3"/>
          <a:stretch>
            <a:fillRect/>
          </a:stretch>
        </p:blipFill>
        <p:spPr>
          <a:xfrm>
            <a:off x="6172200" y="1970774"/>
            <a:ext cx="5181600" cy="4061039"/>
          </a:xfrm>
          <a:prstGeom prst="rect">
            <a:avLst/>
          </a:prstGeom>
        </p:spPr>
      </p:pic>
    </p:spTree>
    <p:extLst>
      <p:ext uri="{BB962C8B-B14F-4D97-AF65-F5344CB8AC3E}">
        <p14:creationId xmlns:p14="http://schemas.microsoft.com/office/powerpoint/2010/main" val="4253619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1DC93A-D226-CFE8-D137-C412C11249F6}"/>
              </a:ext>
            </a:extLst>
          </p:cNvPr>
          <p:cNvSpPr>
            <a:spLocks noGrp="1"/>
          </p:cNvSpPr>
          <p:nvPr>
            <p:ph type="title"/>
          </p:nvPr>
        </p:nvSpPr>
        <p:spPr/>
        <p:txBody>
          <a:bodyPr/>
          <a:lstStyle/>
          <a:p>
            <a:r>
              <a:rPr lang="en-US" dirty="0"/>
              <a:t>Why study more languages?</a:t>
            </a:r>
          </a:p>
        </p:txBody>
      </p:sp>
      <p:sp>
        <p:nvSpPr>
          <p:cNvPr id="7" name="Content Placeholder 6">
            <a:extLst>
              <a:ext uri="{FF2B5EF4-FFF2-40B4-BE49-F238E27FC236}">
                <a16:creationId xmlns:a16="http://schemas.microsoft.com/office/drawing/2014/main" id="{0E9C8891-6F38-97FC-4252-AD28D922FE67}"/>
              </a:ext>
            </a:extLst>
          </p:cNvPr>
          <p:cNvSpPr>
            <a:spLocks noGrp="1"/>
          </p:cNvSpPr>
          <p:nvPr>
            <p:ph idx="1"/>
          </p:nvPr>
        </p:nvSpPr>
        <p:spPr/>
        <p:txBody>
          <a:bodyPr/>
          <a:lstStyle/>
          <a:p>
            <a:r>
              <a:rPr lang="en-US" dirty="0"/>
              <a:t>Vision:</a:t>
            </a:r>
          </a:p>
          <a:p>
            <a:pPr lvl="1"/>
            <a:r>
              <a:rPr lang="en-US" dirty="0"/>
              <a:t>Depends on both stimulus as well as context</a:t>
            </a:r>
          </a:p>
          <a:p>
            <a:pPr lvl="2"/>
            <a:r>
              <a:rPr lang="en-US" dirty="0"/>
              <a:t>Stimulus: Picture</a:t>
            </a:r>
          </a:p>
          <a:p>
            <a:pPr lvl="2"/>
            <a:r>
              <a:rPr lang="en-US" dirty="0"/>
              <a:t>Context: Language, Culture, Religion, Politics, Education, Background</a:t>
            </a:r>
          </a:p>
          <a:p>
            <a:r>
              <a:rPr lang="en-US" dirty="0"/>
              <a:t>Cliché: </a:t>
            </a:r>
          </a:p>
          <a:p>
            <a:pPr lvl="1"/>
            <a:r>
              <a:rPr lang="en-US" i="1" dirty="0"/>
              <a:t>Beauty is in the eye of the beholder</a:t>
            </a:r>
          </a:p>
        </p:txBody>
      </p:sp>
      <p:sp>
        <p:nvSpPr>
          <p:cNvPr id="5" name="Slide Number Placeholder 4">
            <a:extLst>
              <a:ext uri="{FF2B5EF4-FFF2-40B4-BE49-F238E27FC236}">
                <a16:creationId xmlns:a16="http://schemas.microsoft.com/office/drawing/2014/main" id="{D6014A02-6281-0B34-53D6-45F750A874C4}"/>
              </a:ext>
            </a:extLst>
          </p:cNvPr>
          <p:cNvSpPr>
            <a:spLocks noGrp="1"/>
          </p:cNvSpPr>
          <p:nvPr>
            <p:ph type="sldNum" sz="quarter" idx="12"/>
          </p:nvPr>
        </p:nvSpPr>
        <p:spPr/>
        <p:txBody>
          <a:bodyPr/>
          <a:lstStyle/>
          <a:p>
            <a:fld id="{593EFD06-F981-B043-B150-D23324EBE6FE}" type="slidenum">
              <a:rPr lang="en-US" smtClean="0"/>
              <a:t>28</a:t>
            </a:fld>
            <a:endParaRPr lang="en-US"/>
          </a:p>
        </p:txBody>
      </p:sp>
    </p:spTree>
    <p:extLst>
      <p:ext uri="{BB962C8B-B14F-4D97-AF65-F5344CB8AC3E}">
        <p14:creationId xmlns:p14="http://schemas.microsoft.com/office/powerpoint/2010/main" val="743884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3B0DD2-7451-6F62-A5E5-48121AA39733}"/>
              </a:ext>
            </a:extLst>
          </p:cNvPr>
          <p:cNvSpPr>
            <a:spLocks noGrp="1"/>
          </p:cNvSpPr>
          <p:nvPr>
            <p:ph type="title"/>
          </p:nvPr>
        </p:nvSpPr>
        <p:spPr/>
        <p:txBody>
          <a:bodyPr/>
          <a:lstStyle/>
          <a:p>
            <a:r>
              <a:rPr lang="en-US" dirty="0"/>
              <a:t>Few Shot &amp; Zero Shot</a:t>
            </a:r>
          </a:p>
        </p:txBody>
      </p:sp>
      <p:sp>
        <p:nvSpPr>
          <p:cNvPr id="2" name="Slide Number Placeholder 1">
            <a:extLst>
              <a:ext uri="{FF2B5EF4-FFF2-40B4-BE49-F238E27FC236}">
                <a16:creationId xmlns:a16="http://schemas.microsoft.com/office/drawing/2014/main" id="{782E5A32-27A3-7ED5-6B36-C2BDE5B55611}"/>
              </a:ext>
            </a:extLst>
          </p:cNvPr>
          <p:cNvSpPr>
            <a:spLocks noGrp="1"/>
          </p:cNvSpPr>
          <p:nvPr>
            <p:ph type="sldNum" sz="quarter" idx="12"/>
          </p:nvPr>
        </p:nvSpPr>
        <p:spPr/>
        <p:txBody>
          <a:bodyPr/>
          <a:lstStyle/>
          <a:p>
            <a:fld id="{593EFD06-F981-B043-B150-D23324EBE6FE}" type="slidenum">
              <a:rPr lang="en-US" smtClean="0"/>
              <a:t>29</a:t>
            </a:fld>
            <a:endParaRPr lang="en-US"/>
          </a:p>
        </p:txBody>
      </p:sp>
      <p:pic>
        <p:nvPicPr>
          <p:cNvPr id="4" name="Picture 3">
            <a:extLst>
              <a:ext uri="{FF2B5EF4-FFF2-40B4-BE49-F238E27FC236}">
                <a16:creationId xmlns:a16="http://schemas.microsoft.com/office/drawing/2014/main" id="{87AE0855-701D-E30F-28CC-A256D4DDFD58}"/>
              </a:ext>
            </a:extLst>
          </p:cNvPr>
          <p:cNvPicPr>
            <a:picLocks noChangeAspect="1"/>
          </p:cNvPicPr>
          <p:nvPr/>
        </p:nvPicPr>
        <p:blipFill>
          <a:blip r:embed="rId2"/>
          <a:stretch>
            <a:fillRect/>
          </a:stretch>
        </p:blipFill>
        <p:spPr>
          <a:xfrm>
            <a:off x="1567209" y="1844211"/>
            <a:ext cx="7659407" cy="5013789"/>
          </a:xfrm>
          <a:prstGeom prst="rect">
            <a:avLst/>
          </a:prstGeom>
        </p:spPr>
      </p:pic>
    </p:spTree>
    <p:extLst>
      <p:ext uri="{BB962C8B-B14F-4D97-AF65-F5344CB8AC3E}">
        <p14:creationId xmlns:p14="http://schemas.microsoft.com/office/powerpoint/2010/main" val="105844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08B6A9-4D4F-7B9A-F1E1-1C95EA866325}"/>
              </a:ext>
            </a:extLst>
          </p:cNvPr>
          <p:cNvSpPr>
            <a:spLocks noGrp="1"/>
          </p:cNvSpPr>
          <p:nvPr>
            <p:ph type="title"/>
          </p:nvPr>
        </p:nvSpPr>
        <p:spPr/>
        <p:txBody>
          <a:bodyPr>
            <a:normAutofit/>
          </a:bodyPr>
          <a:lstStyle/>
          <a:p>
            <a:r>
              <a:rPr lang="en-US" sz="4000" dirty="0"/>
              <a:t>``You shall know a word by the company it keeps’’</a:t>
            </a:r>
          </a:p>
        </p:txBody>
      </p:sp>
      <p:pic>
        <p:nvPicPr>
          <p:cNvPr id="7" name="Content Placeholder 6">
            <a:extLst>
              <a:ext uri="{FF2B5EF4-FFF2-40B4-BE49-F238E27FC236}">
                <a16:creationId xmlns:a16="http://schemas.microsoft.com/office/drawing/2014/main" id="{94E42092-ACD4-F80D-D62B-A78236DFFB6C}"/>
              </a:ext>
            </a:extLst>
          </p:cNvPr>
          <p:cNvPicPr>
            <a:picLocks noGrp="1" noChangeAspect="1"/>
          </p:cNvPicPr>
          <p:nvPr>
            <p:ph sz="half" idx="1"/>
          </p:nvPr>
        </p:nvPicPr>
        <p:blipFill>
          <a:blip r:embed="rId2"/>
          <a:stretch>
            <a:fillRect/>
          </a:stretch>
        </p:blipFill>
        <p:spPr>
          <a:xfrm>
            <a:off x="293451" y="2037009"/>
            <a:ext cx="6172200" cy="4455866"/>
          </a:xfrm>
        </p:spPr>
      </p:pic>
      <p:pic>
        <p:nvPicPr>
          <p:cNvPr id="9" name="Content Placeholder 8">
            <a:extLst>
              <a:ext uri="{FF2B5EF4-FFF2-40B4-BE49-F238E27FC236}">
                <a16:creationId xmlns:a16="http://schemas.microsoft.com/office/drawing/2014/main" id="{8C3DAC80-825D-BE6A-51CF-EB6770C877CB}"/>
              </a:ext>
            </a:extLst>
          </p:cNvPr>
          <p:cNvPicPr>
            <a:picLocks noGrp="1" noChangeAspect="1"/>
          </p:cNvPicPr>
          <p:nvPr>
            <p:ph sz="half" idx="2"/>
          </p:nvPr>
        </p:nvPicPr>
        <p:blipFill rotWithShape="1">
          <a:blip r:embed="rId3"/>
          <a:srcRect t="3819"/>
          <a:stretch/>
        </p:blipFill>
        <p:spPr>
          <a:xfrm>
            <a:off x="6359439" y="2714016"/>
            <a:ext cx="5832561" cy="2538920"/>
          </a:xfrm>
        </p:spPr>
      </p:pic>
      <p:sp>
        <p:nvSpPr>
          <p:cNvPr id="2" name="Slide Number Placeholder 1">
            <a:extLst>
              <a:ext uri="{FF2B5EF4-FFF2-40B4-BE49-F238E27FC236}">
                <a16:creationId xmlns:a16="http://schemas.microsoft.com/office/drawing/2014/main" id="{C2B1B798-E66E-AA2B-45BA-FCD917409E01}"/>
              </a:ext>
            </a:extLst>
          </p:cNvPr>
          <p:cNvSpPr>
            <a:spLocks noGrp="1"/>
          </p:cNvSpPr>
          <p:nvPr>
            <p:ph type="sldNum" sz="quarter" idx="12"/>
          </p:nvPr>
        </p:nvSpPr>
        <p:spPr/>
        <p:txBody>
          <a:bodyPr/>
          <a:lstStyle/>
          <a:p>
            <a:fld id="{593EFD06-F981-B043-B150-D23324EBE6FE}" type="slidenum">
              <a:rPr lang="en-US" smtClean="0"/>
              <a:t>3</a:t>
            </a:fld>
            <a:endParaRPr lang="en-US"/>
          </a:p>
        </p:txBody>
      </p:sp>
    </p:spTree>
    <p:extLst>
      <p:ext uri="{BB962C8B-B14F-4D97-AF65-F5344CB8AC3E}">
        <p14:creationId xmlns:p14="http://schemas.microsoft.com/office/powerpoint/2010/main" val="263624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482DC-57C3-942F-A1F7-329494204818}"/>
              </a:ext>
            </a:extLst>
          </p:cNvPr>
          <p:cNvSpPr>
            <a:spLocks noGrp="1"/>
          </p:cNvSpPr>
          <p:nvPr>
            <p:ph type="title"/>
          </p:nvPr>
        </p:nvSpPr>
        <p:spPr/>
        <p:txBody>
          <a:bodyPr/>
          <a:lstStyle/>
          <a:p>
            <a:r>
              <a:rPr lang="en-US" dirty="0"/>
              <a:t>Anglo-Centered Baseline</a:t>
            </a:r>
          </a:p>
        </p:txBody>
      </p:sp>
      <p:sp>
        <p:nvSpPr>
          <p:cNvPr id="4" name="Content Placeholder 3">
            <a:extLst>
              <a:ext uri="{FF2B5EF4-FFF2-40B4-BE49-F238E27FC236}">
                <a16:creationId xmlns:a16="http://schemas.microsoft.com/office/drawing/2014/main" id="{A7CAAA26-82F5-6BC0-C9A9-CEE0F2F631CA}"/>
              </a:ext>
            </a:extLst>
          </p:cNvPr>
          <p:cNvSpPr>
            <a:spLocks noGrp="1"/>
          </p:cNvSpPr>
          <p:nvPr>
            <p:ph idx="1"/>
          </p:nvPr>
        </p:nvSpPr>
        <p:spPr/>
        <p:txBody>
          <a:bodyPr/>
          <a:lstStyle/>
          <a:p>
            <a:r>
              <a:rPr lang="en-US" dirty="0"/>
              <a:t>Use English as Pivot Language</a:t>
            </a:r>
          </a:p>
          <a:p>
            <a:r>
              <a:rPr lang="en-US" dirty="0"/>
              <a:t>Anglo-Centered Vision Task:</a:t>
            </a:r>
          </a:p>
          <a:p>
            <a:pPr lvl="1"/>
            <a:r>
              <a:rPr lang="en-US" dirty="0"/>
              <a:t>Input: Picture</a:t>
            </a:r>
          </a:p>
          <a:p>
            <a:pPr lvl="1"/>
            <a:r>
              <a:rPr lang="en-US" dirty="0"/>
              <a:t>Output: English Caption</a:t>
            </a:r>
          </a:p>
          <a:p>
            <a:r>
              <a:rPr lang="en-US" dirty="0"/>
              <a:t>If you want a caption in another language:</a:t>
            </a:r>
          </a:p>
          <a:p>
            <a:pPr lvl="1"/>
            <a:r>
              <a:rPr lang="en-US" dirty="0"/>
              <a:t>Just translate English caption to that language</a:t>
            </a:r>
          </a:p>
          <a:p>
            <a:pPr lvl="1"/>
            <a:endParaRPr lang="en-US" dirty="0"/>
          </a:p>
          <a:p>
            <a:r>
              <a:rPr lang="en-US" dirty="0"/>
              <a:t>Challenge: </a:t>
            </a:r>
          </a:p>
          <a:p>
            <a:pPr lvl="1"/>
            <a:r>
              <a:rPr lang="en-US" dirty="0"/>
              <a:t>Can we do better than that?</a:t>
            </a:r>
          </a:p>
        </p:txBody>
      </p:sp>
      <p:sp>
        <p:nvSpPr>
          <p:cNvPr id="2" name="Slide Number Placeholder 1">
            <a:extLst>
              <a:ext uri="{FF2B5EF4-FFF2-40B4-BE49-F238E27FC236}">
                <a16:creationId xmlns:a16="http://schemas.microsoft.com/office/drawing/2014/main" id="{7A4CA1A8-A61C-8AE9-EA28-ECF32DE841C3}"/>
              </a:ext>
            </a:extLst>
          </p:cNvPr>
          <p:cNvSpPr>
            <a:spLocks noGrp="1"/>
          </p:cNvSpPr>
          <p:nvPr>
            <p:ph type="sldNum" sz="quarter" idx="12"/>
          </p:nvPr>
        </p:nvSpPr>
        <p:spPr/>
        <p:txBody>
          <a:bodyPr/>
          <a:lstStyle/>
          <a:p>
            <a:fld id="{593EFD06-F981-B043-B150-D23324EBE6FE}" type="slidenum">
              <a:rPr lang="en-US" smtClean="0"/>
              <a:t>30</a:t>
            </a:fld>
            <a:endParaRPr lang="en-US"/>
          </a:p>
        </p:txBody>
      </p:sp>
    </p:spTree>
    <p:extLst>
      <p:ext uri="{BB962C8B-B14F-4D97-AF65-F5344CB8AC3E}">
        <p14:creationId xmlns:p14="http://schemas.microsoft.com/office/powerpoint/2010/main" val="1309631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A07F9D-8E6A-A8B6-5484-8D2077782DE2}"/>
              </a:ext>
            </a:extLst>
          </p:cNvPr>
          <p:cNvSpPr>
            <a:spLocks noGrp="1"/>
          </p:cNvSpPr>
          <p:nvPr>
            <p:ph type="title"/>
          </p:nvPr>
        </p:nvSpPr>
        <p:spPr/>
        <p:txBody>
          <a:bodyPr>
            <a:normAutofit fontScale="90000"/>
          </a:bodyPr>
          <a:lstStyle/>
          <a:p>
            <a:r>
              <a:rPr lang="en-US" sz="5300" dirty="0"/>
              <a:t>Agreement (A) on Emotion Labels: </a:t>
            </a:r>
            <a:br>
              <a:rPr lang="en-US" dirty="0"/>
            </a:br>
            <a:r>
              <a:rPr lang="en-US" dirty="0"/>
              <a:t>More A: Landscapes </a:t>
            </a:r>
            <a:r>
              <a:rPr lang="en-US" dirty="0">
                <a:sym typeface="Wingdings" pitchFamily="2" charset="2"/>
              </a:rPr>
              <a:t> Less A: Sketches</a:t>
            </a:r>
            <a:endParaRPr lang="en-US" dirty="0"/>
          </a:p>
        </p:txBody>
      </p:sp>
      <p:pic>
        <p:nvPicPr>
          <p:cNvPr id="14" name="Content Placeholder 13" descr="A collage of art&#10;&#10;Description automatically generated">
            <a:extLst>
              <a:ext uri="{FF2B5EF4-FFF2-40B4-BE49-F238E27FC236}">
                <a16:creationId xmlns:a16="http://schemas.microsoft.com/office/drawing/2014/main" id="{2E2277EF-5340-0B3E-A3D4-E73A35A11592}"/>
              </a:ext>
            </a:extLst>
          </p:cNvPr>
          <p:cNvPicPr>
            <a:picLocks noGrp="1" noChangeAspect="1"/>
          </p:cNvPicPr>
          <p:nvPr>
            <p:ph sz="half" idx="1"/>
          </p:nvPr>
        </p:nvPicPr>
        <p:blipFill>
          <a:blip r:embed="rId2"/>
          <a:stretch>
            <a:fillRect/>
          </a:stretch>
        </p:blipFill>
        <p:spPr>
          <a:xfrm>
            <a:off x="1201392" y="1825625"/>
            <a:ext cx="4455216" cy="4351338"/>
          </a:xfrm>
        </p:spPr>
      </p:pic>
      <p:pic>
        <p:nvPicPr>
          <p:cNvPr id="16" name="Content Placeholder 15" descr="A table of numbers and text&#10;&#10;Description automatically generated">
            <a:extLst>
              <a:ext uri="{FF2B5EF4-FFF2-40B4-BE49-F238E27FC236}">
                <a16:creationId xmlns:a16="http://schemas.microsoft.com/office/drawing/2014/main" id="{6ADE4C27-627F-290A-6131-E2B2744F6276}"/>
              </a:ext>
            </a:extLst>
          </p:cNvPr>
          <p:cNvPicPr>
            <a:picLocks noGrp="1" noChangeAspect="1"/>
          </p:cNvPicPr>
          <p:nvPr>
            <p:ph sz="half" idx="2"/>
          </p:nvPr>
        </p:nvPicPr>
        <p:blipFill>
          <a:blip r:embed="rId3"/>
          <a:stretch>
            <a:fillRect/>
          </a:stretch>
        </p:blipFill>
        <p:spPr>
          <a:xfrm>
            <a:off x="6273179" y="1825625"/>
            <a:ext cx="4979641" cy="4351338"/>
          </a:xfrm>
        </p:spPr>
      </p:pic>
      <p:sp>
        <p:nvSpPr>
          <p:cNvPr id="7" name="Slide Number Placeholder 6">
            <a:extLst>
              <a:ext uri="{FF2B5EF4-FFF2-40B4-BE49-F238E27FC236}">
                <a16:creationId xmlns:a16="http://schemas.microsoft.com/office/drawing/2014/main" id="{2F851151-45EF-5492-3C88-79B378FB9CE6}"/>
              </a:ext>
            </a:extLst>
          </p:cNvPr>
          <p:cNvSpPr>
            <a:spLocks noGrp="1"/>
          </p:cNvSpPr>
          <p:nvPr>
            <p:ph type="sldNum" sz="quarter" idx="12"/>
          </p:nvPr>
        </p:nvSpPr>
        <p:spPr/>
        <p:txBody>
          <a:bodyPr/>
          <a:lstStyle/>
          <a:p>
            <a:fld id="{593EFD06-F981-B043-B150-D23324EBE6FE}" type="slidenum">
              <a:rPr lang="en-US" smtClean="0"/>
              <a:t>31</a:t>
            </a:fld>
            <a:endParaRPr lang="en-US"/>
          </a:p>
        </p:txBody>
      </p:sp>
    </p:spTree>
    <p:extLst>
      <p:ext uri="{BB962C8B-B14F-4D97-AF65-F5344CB8AC3E}">
        <p14:creationId xmlns:p14="http://schemas.microsoft.com/office/powerpoint/2010/main" val="1344951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604702A-F180-7EE8-CCD4-3229EDD664BF}"/>
              </a:ext>
            </a:extLst>
          </p:cNvPr>
          <p:cNvSpPr>
            <a:spLocks noGrp="1"/>
          </p:cNvSpPr>
          <p:nvPr>
            <p:ph type="title"/>
          </p:nvPr>
        </p:nvSpPr>
        <p:spPr/>
        <p:txBody>
          <a:bodyPr/>
          <a:lstStyle/>
          <a:p>
            <a:r>
              <a:rPr lang="en-US" dirty="0"/>
              <a:t>Agreement on Emotion Labels</a:t>
            </a:r>
          </a:p>
        </p:txBody>
      </p:sp>
      <p:sp>
        <p:nvSpPr>
          <p:cNvPr id="14" name="Text Placeholder 13">
            <a:extLst>
              <a:ext uri="{FF2B5EF4-FFF2-40B4-BE49-F238E27FC236}">
                <a16:creationId xmlns:a16="http://schemas.microsoft.com/office/drawing/2014/main" id="{A28CCFFF-DB3E-1C88-48F7-29603F0CB300}"/>
              </a:ext>
            </a:extLst>
          </p:cNvPr>
          <p:cNvSpPr>
            <a:spLocks noGrp="1"/>
          </p:cNvSpPr>
          <p:nvPr>
            <p:ph type="body" idx="1"/>
          </p:nvPr>
        </p:nvSpPr>
        <p:spPr/>
        <p:txBody>
          <a:bodyPr/>
          <a:lstStyle/>
          <a:p>
            <a:r>
              <a:rPr lang="en-US" dirty="0"/>
              <a:t>By Genre</a:t>
            </a:r>
          </a:p>
        </p:txBody>
      </p:sp>
      <p:sp>
        <p:nvSpPr>
          <p:cNvPr id="16" name="Text Placeholder 15">
            <a:extLst>
              <a:ext uri="{FF2B5EF4-FFF2-40B4-BE49-F238E27FC236}">
                <a16:creationId xmlns:a16="http://schemas.microsoft.com/office/drawing/2014/main" id="{F32DAC21-F74B-40E5-DE67-BDCE48094A10}"/>
              </a:ext>
            </a:extLst>
          </p:cNvPr>
          <p:cNvSpPr>
            <a:spLocks noGrp="1"/>
          </p:cNvSpPr>
          <p:nvPr>
            <p:ph type="body" sz="quarter" idx="3"/>
          </p:nvPr>
        </p:nvSpPr>
        <p:spPr/>
        <p:txBody>
          <a:bodyPr/>
          <a:lstStyle/>
          <a:p>
            <a:r>
              <a:rPr lang="en-US" dirty="0"/>
              <a:t>By Language (or perhaps Education?)</a:t>
            </a:r>
          </a:p>
        </p:txBody>
      </p:sp>
      <p:sp>
        <p:nvSpPr>
          <p:cNvPr id="5" name="Slide Number Placeholder 4">
            <a:extLst>
              <a:ext uri="{FF2B5EF4-FFF2-40B4-BE49-F238E27FC236}">
                <a16:creationId xmlns:a16="http://schemas.microsoft.com/office/drawing/2014/main" id="{B8608C30-170E-56D3-2D45-91D6DC32B520}"/>
              </a:ext>
            </a:extLst>
          </p:cNvPr>
          <p:cNvSpPr>
            <a:spLocks noGrp="1"/>
          </p:cNvSpPr>
          <p:nvPr>
            <p:ph type="sldNum" sz="quarter" idx="12"/>
          </p:nvPr>
        </p:nvSpPr>
        <p:spPr/>
        <p:txBody>
          <a:bodyPr/>
          <a:lstStyle/>
          <a:p>
            <a:fld id="{593EFD06-F981-B043-B150-D23324EBE6FE}" type="slidenum">
              <a:rPr lang="en-US" smtClean="0"/>
              <a:t>32</a:t>
            </a:fld>
            <a:endParaRPr lang="en-US"/>
          </a:p>
        </p:txBody>
      </p:sp>
      <p:pic>
        <p:nvPicPr>
          <p:cNvPr id="17" name="Content Placeholder 13" descr="A collage of art&#10;&#10;Description automatically generated">
            <a:extLst>
              <a:ext uri="{FF2B5EF4-FFF2-40B4-BE49-F238E27FC236}">
                <a16:creationId xmlns:a16="http://schemas.microsoft.com/office/drawing/2014/main" id="{75C27438-30EC-5E2D-DC77-1612BF5F9026}"/>
              </a:ext>
            </a:extLst>
          </p:cNvPr>
          <p:cNvPicPr>
            <a:picLocks noGrp="1" noChangeAspect="1"/>
          </p:cNvPicPr>
          <p:nvPr>
            <p:ph sz="half" idx="2"/>
          </p:nvPr>
        </p:nvPicPr>
        <p:blipFill>
          <a:blip r:embed="rId2"/>
          <a:stretch>
            <a:fillRect/>
          </a:stretch>
        </p:blipFill>
        <p:spPr>
          <a:xfrm>
            <a:off x="1532407" y="2505075"/>
            <a:ext cx="3772548" cy="3684588"/>
          </a:xfrm>
          <a:prstGeom prst="rect">
            <a:avLst/>
          </a:prstGeom>
        </p:spPr>
      </p:pic>
      <p:pic>
        <p:nvPicPr>
          <p:cNvPr id="20" name="Content Placeholder 8">
            <a:extLst>
              <a:ext uri="{FF2B5EF4-FFF2-40B4-BE49-F238E27FC236}">
                <a16:creationId xmlns:a16="http://schemas.microsoft.com/office/drawing/2014/main" id="{B9C53240-AB46-A1D1-31FB-1787C63946DC}"/>
              </a:ext>
            </a:extLst>
          </p:cNvPr>
          <p:cNvPicPr>
            <a:picLocks noGrp="1" noChangeAspect="1"/>
          </p:cNvPicPr>
          <p:nvPr>
            <p:ph sz="quarter" idx="4"/>
          </p:nvPr>
        </p:nvPicPr>
        <p:blipFill>
          <a:blip r:embed="rId3"/>
          <a:stretch>
            <a:fillRect/>
          </a:stretch>
        </p:blipFill>
        <p:spPr>
          <a:xfrm>
            <a:off x="6746043" y="2505075"/>
            <a:ext cx="4035501" cy="3684588"/>
          </a:xfrm>
        </p:spPr>
      </p:pic>
    </p:spTree>
    <p:extLst>
      <p:ext uri="{BB962C8B-B14F-4D97-AF65-F5344CB8AC3E}">
        <p14:creationId xmlns:p14="http://schemas.microsoft.com/office/powerpoint/2010/main" val="80340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AB4790-1990-D34F-C72F-4E15D255E0A3}"/>
              </a:ext>
            </a:extLst>
          </p:cNvPr>
          <p:cNvSpPr>
            <a:spLocks noGrp="1"/>
          </p:cNvSpPr>
          <p:nvPr>
            <p:ph type="ctrTitle"/>
          </p:nvPr>
        </p:nvSpPr>
        <p:spPr/>
        <p:txBody>
          <a:bodyPr/>
          <a:lstStyle/>
          <a:p>
            <a:r>
              <a:rPr lang="en-US" dirty="0"/>
              <a:t>Academic Search</a:t>
            </a:r>
          </a:p>
        </p:txBody>
      </p:sp>
      <p:sp>
        <p:nvSpPr>
          <p:cNvPr id="9" name="Subtitle 8">
            <a:extLst>
              <a:ext uri="{FF2B5EF4-FFF2-40B4-BE49-F238E27FC236}">
                <a16:creationId xmlns:a16="http://schemas.microsoft.com/office/drawing/2014/main" id="{2CB92484-F940-3F2F-A099-7DBB65E15341}"/>
              </a:ext>
            </a:extLst>
          </p:cNvPr>
          <p:cNvSpPr>
            <a:spLocks noGrp="1"/>
          </p:cNvSpPr>
          <p:nvPr>
            <p:ph type="subTitle" idx="1"/>
          </p:nvPr>
        </p:nvSpPr>
        <p:spPr/>
        <p:txBody>
          <a:bodyPr/>
          <a:lstStyle/>
          <a:p>
            <a:endParaRPr lang="en-US"/>
          </a:p>
        </p:txBody>
      </p:sp>
      <p:sp>
        <p:nvSpPr>
          <p:cNvPr id="7" name="Slide Number Placeholder 6">
            <a:extLst>
              <a:ext uri="{FF2B5EF4-FFF2-40B4-BE49-F238E27FC236}">
                <a16:creationId xmlns:a16="http://schemas.microsoft.com/office/drawing/2014/main" id="{89D752B4-9737-7B00-2A1C-8012056325B2}"/>
              </a:ext>
            </a:extLst>
          </p:cNvPr>
          <p:cNvSpPr>
            <a:spLocks noGrp="1"/>
          </p:cNvSpPr>
          <p:nvPr>
            <p:ph type="sldNum" sz="quarter" idx="12"/>
          </p:nvPr>
        </p:nvSpPr>
        <p:spPr/>
        <p:txBody>
          <a:bodyPr/>
          <a:lstStyle/>
          <a:p>
            <a:fld id="{593EFD06-F981-B043-B150-D23324EBE6FE}" type="slidenum">
              <a:rPr lang="en-US" smtClean="0"/>
              <a:t>33</a:t>
            </a:fld>
            <a:endParaRPr lang="en-US"/>
          </a:p>
        </p:txBody>
      </p:sp>
    </p:spTree>
    <p:extLst>
      <p:ext uri="{BB962C8B-B14F-4D97-AF65-F5344CB8AC3E}">
        <p14:creationId xmlns:p14="http://schemas.microsoft.com/office/powerpoint/2010/main" val="143918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05CE-DED7-D546-00AD-E19E085F86F1}"/>
              </a:ext>
            </a:extLst>
          </p:cNvPr>
          <p:cNvSpPr>
            <a:spLocks noGrp="1"/>
          </p:cNvSpPr>
          <p:nvPr>
            <p:ph type="title"/>
          </p:nvPr>
        </p:nvSpPr>
        <p:spPr/>
        <p:txBody>
          <a:bodyPr>
            <a:normAutofit/>
          </a:bodyPr>
          <a:lstStyle/>
          <a:p>
            <a:r>
              <a:rPr lang="en-US" sz="2800" b="0" dirty="0">
                <a:solidFill>
                  <a:srgbClr val="333333"/>
                </a:solidFill>
                <a:effectLst/>
                <a:latin typeface="quadon"/>
              </a:rPr>
              <a:t>2023 Jelinek Summer Workshop on Speech and Language Technology</a:t>
            </a:r>
            <a:br>
              <a:rPr lang="en-US" sz="2800" b="0" dirty="0">
                <a:solidFill>
                  <a:srgbClr val="333333"/>
                </a:solidFill>
                <a:effectLst/>
                <a:latin typeface="quadon"/>
              </a:rPr>
            </a:br>
            <a:r>
              <a:rPr lang="en-US" sz="2800" b="0" dirty="0">
                <a:solidFill>
                  <a:srgbClr val="333333"/>
                </a:solidFill>
                <a:effectLst/>
                <a:latin typeface="quadon"/>
                <a:hlinkClick r:id="rId2"/>
              </a:rPr>
              <a:t>https://www.clsp.jhu.edu/2023-jelinek-summer-workshop/</a:t>
            </a:r>
            <a:r>
              <a:rPr lang="en-US" sz="2800" dirty="0">
                <a:solidFill>
                  <a:srgbClr val="333333"/>
                </a:solidFill>
                <a:latin typeface="quadon"/>
              </a:rPr>
              <a:t> </a:t>
            </a:r>
            <a:endParaRPr lang="en-US" dirty="0"/>
          </a:p>
        </p:txBody>
      </p:sp>
      <p:pic>
        <p:nvPicPr>
          <p:cNvPr id="9" name="Content Placeholder 8" descr="Graphical user interface, website&#10;&#10;Description automatically generated">
            <a:extLst>
              <a:ext uri="{FF2B5EF4-FFF2-40B4-BE49-F238E27FC236}">
                <a16:creationId xmlns:a16="http://schemas.microsoft.com/office/drawing/2014/main" id="{DB3B2551-52AE-E606-C60B-96F34A7CF424}"/>
              </a:ext>
            </a:extLst>
          </p:cNvPr>
          <p:cNvPicPr>
            <a:picLocks noGrp="1" noChangeAspect="1"/>
          </p:cNvPicPr>
          <p:nvPr>
            <p:ph idx="1"/>
          </p:nvPr>
        </p:nvPicPr>
        <p:blipFill rotWithShape="1">
          <a:blip r:embed="rId3"/>
          <a:srcRect b="13662"/>
          <a:stretch/>
        </p:blipFill>
        <p:spPr>
          <a:xfrm>
            <a:off x="1965959" y="1485366"/>
            <a:ext cx="8260081" cy="5236109"/>
          </a:xfrm>
        </p:spPr>
      </p:pic>
      <p:sp>
        <p:nvSpPr>
          <p:cNvPr id="3" name="Slide Number Placeholder 2">
            <a:extLst>
              <a:ext uri="{FF2B5EF4-FFF2-40B4-BE49-F238E27FC236}">
                <a16:creationId xmlns:a16="http://schemas.microsoft.com/office/drawing/2014/main" id="{A2E115AD-9014-F3B1-5BA4-9926B0E106F5}"/>
              </a:ext>
            </a:extLst>
          </p:cNvPr>
          <p:cNvSpPr>
            <a:spLocks noGrp="1"/>
          </p:cNvSpPr>
          <p:nvPr>
            <p:ph type="sldNum" sz="quarter" idx="12"/>
          </p:nvPr>
        </p:nvSpPr>
        <p:spPr/>
        <p:txBody>
          <a:bodyPr/>
          <a:lstStyle/>
          <a:p>
            <a:fld id="{593EFD06-F981-B043-B150-D23324EBE6FE}" type="slidenum">
              <a:rPr lang="en-US" smtClean="0"/>
              <a:t>34</a:t>
            </a:fld>
            <a:endParaRPr lang="en-US"/>
          </a:p>
        </p:txBody>
      </p:sp>
    </p:spTree>
    <p:extLst>
      <p:ext uri="{BB962C8B-B14F-4D97-AF65-F5344CB8AC3E}">
        <p14:creationId xmlns:p14="http://schemas.microsoft.com/office/powerpoint/2010/main" val="237847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FCE4-1A29-8441-FD92-25858E14B02E}"/>
              </a:ext>
            </a:extLst>
          </p:cNvPr>
          <p:cNvSpPr>
            <a:spLocks noGrp="1"/>
          </p:cNvSpPr>
          <p:nvPr>
            <p:ph type="title"/>
          </p:nvPr>
        </p:nvSpPr>
        <p:spPr/>
        <p:txBody>
          <a:bodyPr/>
          <a:lstStyle/>
          <a:p>
            <a:r>
              <a:rPr lang="en-US" dirty="0"/>
              <a:t>Google Search: Semantic Scholar Gallery</a:t>
            </a:r>
          </a:p>
        </p:txBody>
      </p:sp>
      <p:pic>
        <p:nvPicPr>
          <p:cNvPr id="14" name="Content Placeholder 13" descr="A screenshot of a computer&#10;&#10;Description automatically generated">
            <a:extLst>
              <a:ext uri="{FF2B5EF4-FFF2-40B4-BE49-F238E27FC236}">
                <a16:creationId xmlns:a16="http://schemas.microsoft.com/office/drawing/2014/main" id="{80545CC1-696E-8E9F-6DED-A45D38B51DF5}"/>
              </a:ext>
            </a:extLst>
          </p:cNvPr>
          <p:cNvPicPr>
            <a:picLocks noGrp="1" noChangeAspect="1"/>
          </p:cNvPicPr>
          <p:nvPr>
            <p:ph sz="half" idx="2"/>
          </p:nvPr>
        </p:nvPicPr>
        <p:blipFill>
          <a:blip r:embed="rId2"/>
          <a:stretch>
            <a:fillRect/>
          </a:stretch>
        </p:blipFill>
        <p:spPr>
          <a:xfrm>
            <a:off x="6172200" y="1996429"/>
            <a:ext cx="5181600" cy="4009730"/>
          </a:xfrm>
        </p:spPr>
      </p:pic>
      <p:sp>
        <p:nvSpPr>
          <p:cNvPr id="4" name="Slide Number Placeholder 3">
            <a:extLst>
              <a:ext uri="{FF2B5EF4-FFF2-40B4-BE49-F238E27FC236}">
                <a16:creationId xmlns:a16="http://schemas.microsoft.com/office/drawing/2014/main" id="{DAC296A7-9468-CC60-3B74-82B24F4F5330}"/>
              </a:ext>
            </a:extLst>
          </p:cNvPr>
          <p:cNvSpPr>
            <a:spLocks noGrp="1"/>
          </p:cNvSpPr>
          <p:nvPr>
            <p:ph type="sldNum" sz="quarter" idx="12"/>
          </p:nvPr>
        </p:nvSpPr>
        <p:spPr/>
        <p:txBody>
          <a:bodyPr/>
          <a:lstStyle/>
          <a:p>
            <a:fld id="{593EFD06-F981-B043-B150-D23324EBE6FE}" type="slidenum">
              <a:rPr lang="en-US" smtClean="0"/>
              <a:t>35</a:t>
            </a:fld>
            <a:endParaRPr lang="en-US"/>
          </a:p>
        </p:txBody>
      </p:sp>
      <p:pic>
        <p:nvPicPr>
          <p:cNvPr id="12" name="Content Placeholder 11" descr="A screenshot of a web page&#10;&#10;Description automatically generated">
            <a:extLst>
              <a:ext uri="{FF2B5EF4-FFF2-40B4-BE49-F238E27FC236}">
                <a16:creationId xmlns:a16="http://schemas.microsoft.com/office/drawing/2014/main" id="{DD8C1D1A-A16B-6C3C-9ED0-514520EF02C4}"/>
              </a:ext>
            </a:extLst>
          </p:cNvPr>
          <p:cNvPicPr>
            <a:picLocks noGrp="1" noChangeAspect="1"/>
          </p:cNvPicPr>
          <p:nvPr>
            <p:ph sz="half" idx="1"/>
          </p:nvPr>
        </p:nvPicPr>
        <p:blipFill>
          <a:blip r:embed="rId3"/>
          <a:stretch>
            <a:fillRect/>
          </a:stretch>
        </p:blipFill>
        <p:spPr>
          <a:xfrm>
            <a:off x="838200" y="2758364"/>
            <a:ext cx="5181600" cy="2485859"/>
          </a:xfrm>
        </p:spPr>
      </p:pic>
    </p:spTree>
    <p:extLst>
      <p:ext uri="{BB962C8B-B14F-4D97-AF65-F5344CB8AC3E}">
        <p14:creationId xmlns:p14="http://schemas.microsoft.com/office/powerpoint/2010/main" val="298365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FCE4-1A29-8441-FD92-25858E14B02E}"/>
              </a:ext>
            </a:extLst>
          </p:cNvPr>
          <p:cNvSpPr>
            <a:spLocks noGrp="1"/>
          </p:cNvSpPr>
          <p:nvPr>
            <p:ph type="title"/>
          </p:nvPr>
        </p:nvSpPr>
        <p:spPr/>
        <p:txBody>
          <a:bodyPr/>
          <a:lstStyle/>
          <a:p>
            <a:r>
              <a:rPr lang="en-US" dirty="0"/>
              <a:t>Google Search: Gallery Semantic Scholar</a:t>
            </a:r>
          </a:p>
        </p:txBody>
      </p:sp>
      <p:sp>
        <p:nvSpPr>
          <p:cNvPr id="4" name="Slide Number Placeholder 3">
            <a:extLst>
              <a:ext uri="{FF2B5EF4-FFF2-40B4-BE49-F238E27FC236}">
                <a16:creationId xmlns:a16="http://schemas.microsoft.com/office/drawing/2014/main" id="{DAC296A7-9468-CC60-3B74-82B24F4F5330}"/>
              </a:ext>
            </a:extLst>
          </p:cNvPr>
          <p:cNvSpPr>
            <a:spLocks noGrp="1"/>
          </p:cNvSpPr>
          <p:nvPr>
            <p:ph type="sldNum" sz="quarter" idx="12"/>
          </p:nvPr>
        </p:nvSpPr>
        <p:spPr/>
        <p:txBody>
          <a:bodyPr/>
          <a:lstStyle/>
          <a:p>
            <a:fld id="{593EFD06-F981-B043-B150-D23324EBE6FE}" type="slidenum">
              <a:rPr lang="en-US" smtClean="0"/>
              <a:t>36</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FD113243-12B9-8F46-FE58-350DCDC3351B}"/>
              </a:ext>
            </a:extLst>
          </p:cNvPr>
          <p:cNvPicPr>
            <a:picLocks noGrp="1" noChangeAspect="1"/>
          </p:cNvPicPr>
          <p:nvPr>
            <p:ph sz="half" idx="1"/>
          </p:nvPr>
        </p:nvPicPr>
        <p:blipFill>
          <a:blip r:embed="rId2"/>
          <a:stretch>
            <a:fillRect/>
          </a:stretch>
        </p:blipFill>
        <p:spPr>
          <a:xfrm>
            <a:off x="838200" y="1996429"/>
            <a:ext cx="5181600" cy="4009730"/>
          </a:xfrm>
        </p:spPr>
      </p:pic>
      <p:pic>
        <p:nvPicPr>
          <p:cNvPr id="11" name="Content Placeholder 10" descr="A screenshot of a computer&#10;&#10;Description automatically generated">
            <a:extLst>
              <a:ext uri="{FF2B5EF4-FFF2-40B4-BE49-F238E27FC236}">
                <a16:creationId xmlns:a16="http://schemas.microsoft.com/office/drawing/2014/main" id="{CC036B81-BEC4-C1FB-C92A-77497524281A}"/>
              </a:ext>
            </a:extLst>
          </p:cNvPr>
          <p:cNvPicPr>
            <a:picLocks noGrp="1" noChangeAspect="1"/>
          </p:cNvPicPr>
          <p:nvPr>
            <p:ph sz="half" idx="2"/>
          </p:nvPr>
        </p:nvPicPr>
        <p:blipFill>
          <a:blip r:embed="rId3"/>
          <a:stretch>
            <a:fillRect/>
          </a:stretch>
        </p:blipFill>
        <p:spPr>
          <a:xfrm>
            <a:off x="3901513" y="1400455"/>
            <a:ext cx="9477586" cy="5321020"/>
          </a:xfrm>
          <a:ln>
            <a:solidFill>
              <a:schemeClr val="accent1"/>
            </a:solidFill>
          </a:ln>
        </p:spPr>
      </p:pic>
      <p:pic>
        <p:nvPicPr>
          <p:cNvPr id="1026" name="Picture 2">
            <a:extLst>
              <a:ext uri="{FF2B5EF4-FFF2-40B4-BE49-F238E27FC236}">
                <a16:creationId xmlns:a16="http://schemas.microsoft.com/office/drawing/2014/main" id="{C7A3C842-F521-6B08-FD00-DCC36AFE3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247" y="47132"/>
            <a:ext cx="1599106" cy="159910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454B56DD-2AF1-4220-40C6-1A140319507B}"/>
              </a:ext>
            </a:extLst>
          </p:cNvPr>
          <p:cNvSpPr/>
          <p:nvPr/>
        </p:nvSpPr>
        <p:spPr>
          <a:xfrm>
            <a:off x="1232034" y="3801979"/>
            <a:ext cx="308008" cy="14437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4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EFC-7D79-4197-165E-4C1E4A007774}"/>
              </a:ext>
            </a:extLst>
          </p:cNvPr>
          <p:cNvSpPr>
            <a:spLocks noGrp="1"/>
          </p:cNvSpPr>
          <p:nvPr>
            <p:ph type="title"/>
          </p:nvPr>
        </p:nvSpPr>
        <p:spPr/>
        <p:txBody>
          <a:bodyPr/>
          <a:lstStyle/>
          <a:p>
            <a:r>
              <a:rPr lang="en-US" dirty="0"/>
              <a:t>APIs</a:t>
            </a:r>
          </a:p>
        </p:txBody>
      </p:sp>
      <p:sp>
        <p:nvSpPr>
          <p:cNvPr id="5" name="Slide Number Placeholder 4">
            <a:extLst>
              <a:ext uri="{FF2B5EF4-FFF2-40B4-BE49-F238E27FC236}">
                <a16:creationId xmlns:a16="http://schemas.microsoft.com/office/drawing/2014/main" id="{E48BD137-F2D7-E03D-4470-53064A4AE9FB}"/>
              </a:ext>
            </a:extLst>
          </p:cNvPr>
          <p:cNvSpPr>
            <a:spLocks noGrp="1"/>
          </p:cNvSpPr>
          <p:nvPr>
            <p:ph type="sldNum" sz="quarter" idx="12"/>
          </p:nvPr>
        </p:nvSpPr>
        <p:spPr/>
        <p:txBody>
          <a:bodyPr/>
          <a:lstStyle/>
          <a:p>
            <a:fld id="{593EFD06-F981-B043-B150-D23324EBE6FE}" type="slidenum">
              <a:rPr lang="en-US" smtClean="0"/>
              <a:t>37</a:t>
            </a:fld>
            <a:endParaRPr lang="en-US"/>
          </a:p>
        </p:txBody>
      </p:sp>
      <p:pic>
        <p:nvPicPr>
          <p:cNvPr id="2050" name="Picture 2">
            <a:extLst>
              <a:ext uri="{FF2B5EF4-FFF2-40B4-BE49-F238E27FC236}">
                <a16:creationId xmlns:a16="http://schemas.microsoft.com/office/drawing/2014/main" id="{CBD9FDD3-2BB4-68DD-6B60-2F087F606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0290" y="78753"/>
            <a:ext cx="1487905" cy="14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11" descr="A white sheet with black and purple text&#10;&#10;Description automatically generated">
            <a:extLst>
              <a:ext uri="{FF2B5EF4-FFF2-40B4-BE49-F238E27FC236}">
                <a16:creationId xmlns:a16="http://schemas.microsoft.com/office/drawing/2014/main" id="{2C369994-A5A6-FF5F-9420-62DFD6EEBBE6}"/>
              </a:ext>
            </a:extLst>
          </p:cNvPr>
          <p:cNvPicPr>
            <a:picLocks noGrp="1" noChangeAspect="1"/>
          </p:cNvPicPr>
          <p:nvPr>
            <p:ph idx="1"/>
          </p:nvPr>
        </p:nvPicPr>
        <p:blipFill>
          <a:blip r:embed="rId3"/>
          <a:stretch>
            <a:fillRect/>
          </a:stretch>
        </p:blipFill>
        <p:spPr>
          <a:xfrm>
            <a:off x="247282" y="1558743"/>
            <a:ext cx="11521790" cy="5009192"/>
          </a:xfrm>
        </p:spPr>
      </p:pic>
    </p:spTree>
    <p:extLst>
      <p:ext uri="{BB962C8B-B14F-4D97-AF65-F5344CB8AC3E}">
        <p14:creationId xmlns:p14="http://schemas.microsoft.com/office/powerpoint/2010/main" val="195741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B17E-B105-3218-2468-E2A0D09FD5CF}"/>
              </a:ext>
            </a:extLst>
          </p:cNvPr>
          <p:cNvSpPr>
            <a:spLocks noGrp="1"/>
          </p:cNvSpPr>
          <p:nvPr>
            <p:ph type="title"/>
          </p:nvPr>
        </p:nvSpPr>
        <p:spPr/>
        <p:txBody>
          <a:bodyPr/>
          <a:lstStyle/>
          <a:p>
            <a:r>
              <a:rPr lang="en-US" dirty="0"/>
              <a:t>APIs</a:t>
            </a:r>
          </a:p>
        </p:txBody>
      </p:sp>
      <p:sp>
        <p:nvSpPr>
          <p:cNvPr id="5" name="Content Placeholder 4">
            <a:extLst>
              <a:ext uri="{FF2B5EF4-FFF2-40B4-BE49-F238E27FC236}">
                <a16:creationId xmlns:a16="http://schemas.microsoft.com/office/drawing/2014/main" id="{D87F71FF-5C26-06E3-9589-534F7E78A2C6}"/>
              </a:ext>
            </a:extLst>
          </p:cNvPr>
          <p:cNvSpPr>
            <a:spLocks noGrp="1"/>
          </p:cNvSpPr>
          <p:nvPr>
            <p:ph sz="half" idx="1"/>
          </p:nvPr>
        </p:nvSpPr>
        <p:spPr/>
        <p:txBody>
          <a:bodyPr>
            <a:normAutofit fontScale="70000" lnSpcReduction="20000"/>
          </a:bodyPr>
          <a:lstStyle/>
          <a:p>
            <a:r>
              <a:rPr lang="en-US" dirty="0"/>
              <a:t>Paper Search: </a:t>
            </a:r>
          </a:p>
          <a:p>
            <a:pPr lvl="1"/>
            <a:r>
              <a:rPr lang="en-US" dirty="0"/>
              <a:t>find paper ids matching input query</a:t>
            </a:r>
          </a:p>
          <a:p>
            <a:r>
              <a:rPr lang="en-US" dirty="0"/>
              <a:t>Author Search: </a:t>
            </a:r>
          </a:p>
          <a:p>
            <a:pPr lvl="1"/>
            <a:r>
              <a:rPr lang="en-US" dirty="0"/>
              <a:t>find author ids matching input query</a:t>
            </a:r>
          </a:p>
          <a:p>
            <a:r>
              <a:rPr lang="en-US" dirty="0"/>
              <a:t>Lookup Paper: </a:t>
            </a:r>
          </a:p>
          <a:p>
            <a:pPr lvl="1"/>
            <a:r>
              <a:rPr lang="en-US" dirty="0"/>
              <a:t>lookup fields and embeddings by id</a:t>
            </a:r>
          </a:p>
          <a:p>
            <a:r>
              <a:rPr lang="en-US" dirty="0"/>
              <a:t>Lookup Author: </a:t>
            </a:r>
          </a:p>
          <a:p>
            <a:pPr lvl="1"/>
            <a:r>
              <a:rPr lang="en-US" dirty="0"/>
              <a:t>lookup fields by id</a:t>
            </a:r>
          </a:p>
          <a:p>
            <a:r>
              <a:rPr lang="en-US" dirty="0"/>
              <a:t>Recommend Papers: </a:t>
            </a:r>
          </a:p>
          <a:p>
            <a:pPr lvl="1"/>
            <a:r>
              <a:rPr lang="en-US" dirty="0"/>
              <a:t>input paper id and output more paper ids</a:t>
            </a:r>
          </a:p>
          <a:p>
            <a:r>
              <a:rPr lang="en-US" dirty="0"/>
              <a:t>Recommend Authors: </a:t>
            </a:r>
          </a:p>
          <a:p>
            <a:pPr lvl="1"/>
            <a:r>
              <a:rPr lang="en-US" dirty="0"/>
              <a:t>input paper id and output author ids</a:t>
            </a:r>
          </a:p>
          <a:p>
            <a:r>
              <a:rPr lang="en-US" dirty="0"/>
              <a:t>Compare and Contrast: </a:t>
            </a:r>
          </a:p>
          <a:p>
            <a:pPr lvl="1"/>
            <a:r>
              <a:rPr lang="en-US" dirty="0"/>
              <a:t>use RAG to compare and contrast one paper id with more paper id(s)</a:t>
            </a:r>
          </a:p>
        </p:txBody>
      </p:sp>
      <p:sp>
        <p:nvSpPr>
          <p:cNvPr id="7" name="Content Placeholder 6">
            <a:extLst>
              <a:ext uri="{FF2B5EF4-FFF2-40B4-BE49-F238E27FC236}">
                <a16:creationId xmlns:a16="http://schemas.microsoft.com/office/drawing/2014/main" id="{1B1DD0C7-9A2C-52E7-B2AE-13E6C02EB07E}"/>
              </a:ext>
            </a:extLst>
          </p:cNvPr>
          <p:cNvSpPr>
            <a:spLocks noGrp="1"/>
          </p:cNvSpPr>
          <p:nvPr>
            <p:ph sz="half" idx="2"/>
          </p:nvPr>
        </p:nvSpPr>
        <p:spPr/>
        <p:txBody>
          <a:bodyPr/>
          <a:lstStyle/>
          <a:p>
            <a:r>
              <a:rPr lang="en-US" dirty="0"/>
              <a:t>paper ids:</a:t>
            </a:r>
          </a:p>
          <a:p>
            <a:pPr lvl="1"/>
            <a:r>
              <a:rPr lang="en-US" dirty="0"/>
              <a:t>Includes ids from</a:t>
            </a:r>
          </a:p>
          <a:p>
            <a:pPr lvl="2"/>
            <a:r>
              <a:rPr lang="en-US" dirty="0"/>
              <a:t>Semantic Scholar (S2)</a:t>
            </a:r>
          </a:p>
          <a:p>
            <a:pPr lvl="2"/>
            <a:r>
              <a:rPr lang="en-US" dirty="0"/>
              <a:t>PubMed</a:t>
            </a:r>
          </a:p>
          <a:p>
            <a:pPr lvl="2"/>
            <a:r>
              <a:rPr lang="en-US" dirty="0"/>
              <a:t>ACL</a:t>
            </a:r>
          </a:p>
          <a:p>
            <a:pPr lvl="2"/>
            <a:r>
              <a:rPr lang="en-US" dirty="0" err="1"/>
              <a:t>arXiv</a:t>
            </a:r>
            <a:endParaRPr lang="en-US" dirty="0"/>
          </a:p>
          <a:p>
            <a:pPr lvl="2"/>
            <a:r>
              <a:rPr lang="en-US" dirty="0"/>
              <a:t>MAG (Microsoft Academic Graph)</a:t>
            </a:r>
          </a:p>
          <a:p>
            <a:r>
              <a:rPr lang="en-US" dirty="0"/>
              <a:t>embeddings: Specter, </a:t>
            </a:r>
            <a:r>
              <a:rPr lang="en-US" dirty="0" err="1"/>
              <a:t>ProNE</a:t>
            </a:r>
            <a:r>
              <a:rPr lang="en-US" dirty="0"/>
              <a:t>, </a:t>
            </a:r>
            <a:r>
              <a:rPr lang="en-US" dirty="0" err="1"/>
              <a:t>etc</a:t>
            </a:r>
            <a:endParaRPr lang="en-US" dirty="0"/>
          </a:p>
          <a:p>
            <a:r>
              <a:rPr lang="en-US" dirty="0"/>
              <a:t>fields (from S2): properties of ids</a:t>
            </a:r>
          </a:p>
          <a:p>
            <a:pPr lvl="1"/>
            <a:r>
              <a:rPr lang="en-US" dirty="0"/>
              <a:t>title, authors, </a:t>
            </a:r>
            <a:r>
              <a:rPr lang="en-US" dirty="0" err="1"/>
              <a:t>tldr</a:t>
            </a:r>
            <a:r>
              <a:rPr lang="en-US" dirty="0"/>
              <a:t>, abstract, </a:t>
            </a:r>
            <a:r>
              <a:rPr lang="en-US" dirty="0" err="1"/>
              <a:t>bibtex</a:t>
            </a:r>
            <a:r>
              <a:rPr lang="en-US" dirty="0"/>
              <a:t>, references, citations</a:t>
            </a:r>
          </a:p>
        </p:txBody>
      </p:sp>
      <p:sp>
        <p:nvSpPr>
          <p:cNvPr id="4" name="Slide Number Placeholder 3">
            <a:extLst>
              <a:ext uri="{FF2B5EF4-FFF2-40B4-BE49-F238E27FC236}">
                <a16:creationId xmlns:a16="http://schemas.microsoft.com/office/drawing/2014/main" id="{0339EE6C-AA5A-EE11-CA03-B08B35FE5F89}"/>
              </a:ext>
            </a:extLst>
          </p:cNvPr>
          <p:cNvSpPr>
            <a:spLocks noGrp="1"/>
          </p:cNvSpPr>
          <p:nvPr>
            <p:ph type="sldNum" sz="quarter" idx="12"/>
          </p:nvPr>
        </p:nvSpPr>
        <p:spPr/>
        <p:txBody>
          <a:bodyPr/>
          <a:lstStyle/>
          <a:p>
            <a:fld id="{593EFD06-F981-B043-B150-D23324EBE6FE}" type="slidenum">
              <a:rPr lang="en-US" smtClean="0"/>
              <a:t>38</a:t>
            </a:fld>
            <a:endParaRPr lang="en-US"/>
          </a:p>
        </p:txBody>
      </p:sp>
    </p:spTree>
    <p:extLst>
      <p:ext uri="{BB962C8B-B14F-4D97-AF65-F5344CB8AC3E}">
        <p14:creationId xmlns:p14="http://schemas.microsoft.com/office/powerpoint/2010/main" val="68673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650C4C-E3FE-DA06-E269-A00C3C090789}"/>
              </a:ext>
            </a:extLst>
          </p:cNvPr>
          <p:cNvSpPr>
            <a:spLocks noGrp="1"/>
          </p:cNvSpPr>
          <p:nvPr>
            <p:ph type="title"/>
          </p:nvPr>
        </p:nvSpPr>
        <p:spPr/>
        <p:txBody>
          <a:bodyPr/>
          <a:lstStyle/>
          <a:p>
            <a:r>
              <a:rPr lang="en-US" dirty="0"/>
              <a:t>Surveys on Academic Search</a:t>
            </a:r>
          </a:p>
        </p:txBody>
      </p:sp>
      <p:sp>
        <p:nvSpPr>
          <p:cNvPr id="7" name="Content Placeholder 6">
            <a:extLst>
              <a:ext uri="{FF2B5EF4-FFF2-40B4-BE49-F238E27FC236}">
                <a16:creationId xmlns:a16="http://schemas.microsoft.com/office/drawing/2014/main" id="{456A61C7-0A35-3779-A4CB-3A09FA1DE6F6}"/>
              </a:ext>
            </a:extLst>
          </p:cNvPr>
          <p:cNvSpPr>
            <a:spLocks noGrp="1"/>
          </p:cNvSpPr>
          <p:nvPr>
            <p:ph idx="1"/>
          </p:nvPr>
        </p:nvSpPr>
        <p:spPr/>
        <p:txBody>
          <a:bodyPr>
            <a:normAutofit fontScale="92500" lnSpcReduction="20000"/>
          </a:bodyPr>
          <a:lstStyle/>
          <a:p>
            <a:r>
              <a:rPr lang="en-US" dirty="0"/>
              <a:t>Content-Based Filtering (CBF): Abstracts (Specter)</a:t>
            </a:r>
          </a:p>
          <a:p>
            <a:r>
              <a:rPr lang="en-US" dirty="0"/>
              <a:t>Graph-Based Methods (GB): Citations (</a:t>
            </a:r>
            <a:r>
              <a:rPr lang="en-US" dirty="0" err="1"/>
              <a:t>ProNE</a:t>
            </a:r>
            <a:r>
              <a:rPr lang="en-US" dirty="0"/>
              <a:t>)</a:t>
            </a:r>
          </a:p>
          <a:p>
            <a:r>
              <a:rPr lang="en-US" dirty="0"/>
              <a:t>Collaborative Filtering (CF): Clicks</a:t>
            </a:r>
          </a:p>
          <a:p>
            <a:r>
              <a:rPr lang="en-US" dirty="0"/>
              <a:t>Better Together: Hybrids/Ensembles of above</a:t>
            </a:r>
          </a:p>
          <a:p>
            <a:endParaRPr lang="en-US" dirty="0"/>
          </a:p>
          <a:p>
            <a:r>
              <a:rPr lang="en-US" dirty="0"/>
              <a:t>Why study academic search?</a:t>
            </a:r>
          </a:p>
          <a:p>
            <a:pPr lvl="1"/>
            <a:r>
              <a:rPr lang="en-US" dirty="0"/>
              <a:t>Academic search is like many important recommendation tasks</a:t>
            </a:r>
          </a:p>
          <a:p>
            <a:pPr lvl="2"/>
            <a:r>
              <a:rPr lang="en-US" dirty="0"/>
              <a:t>eCommerce (Product Recommendation), Traffic Analysis (Defense)</a:t>
            </a:r>
          </a:p>
          <a:p>
            <a:pPr lvl="1"/>
            <a:r>
              <a:rPr lang="en-US" dirty="0"/>
              <a:t>But data is less sensitive and available</a:t>
            </a:r>
          </a:p>
          <a:p>
            <a:r>
              <a:rPr lang="en-US" dirty="0"/>
              <a:t>We will have little to say about CF</a:t>
            </a:r>
          </a:p>
          <a:p>
            <a:pPr lvl="1"/>
            <a:r>
              <a:rPr lang="en-US" dirty="0"/>
              <a:t>Because behavioral signals (clicks) are sensitive</a:t>
            </a:r>
          </a:p>
        </p:txBody>
      </p:sp>
      <p:sp>
        <p:nvSpPr>
          <p:cNvPr id="5" name="Slide Number Placeholder 4">
            <a:extLst>
              <a:ext uri="{FF2B5EF4-FFF2-40B4-BE49-F238E27FC236}">
                <a16:creationId xmlns:a16="http://schemas.microsoft.com/office/drawing/2014/main" id="{EC0B8ECF-2BB1-A649-B3FD-BB779013866E}"/>
              </a:ext>
            </a:extLst>
          </p:cNvPr>
          <p:cNvSpPr>
            <a:spLocks noGrp="1"/>
          </p:cNvSpPr>
          <p:nvPr>
            <p:ph type="sldNum" sz="quarter" idx="12"/>
          </p:nvPr>
        </p:nvSpPr>
        <p:spPr/>
        <p:txBody>
          <a:bodyPr/>
          <a:lstStyle/>
          <a:p>
            <a:fld id="{593EFD06-F981-B043-B150-D23324EBE6FE}" type="slidenum">
              <a:rPr lang="en-US" smtClean="0"/>
              <a:t>39</a:t>
            </a:fld>
            <a:endParaRPr lang="en-US"/>
          </a:p>
        </p:txBody>
      </p:sp>
    </p:spTree>
    <p:extLst>
      <p:ext uri="{BB962C8B-B14F-4D97-AF65-F5344CB8AC3E}">
        <p14:creationId xmlns:p14="http://schemas.microsoft.com/office/powerpoint/2010/main" val="403446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835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2FC2-FA94-96E7-2AC2-601F7257274B}"/>
              </a:ext>
            </a:extLst>
          </p:cNvPr>
          <p:cNvSpPr>
            <a:spLocks noGrp="1"/>
          </p:cNvSpPr>
          <p:nvPr>
            <p:ph type="title"/>
          </p:nvPr>
        </p:nvSpPr>
        <p:spPr/>
        <p:txBody>
          <a:bodyPr/>
          <a:lstStyle/>
          <a:p>
            <a:r>
              <a:rPr lang="en-US" dirty="0"/>
              <a:t>Materials</a:t>
            </a:r>
          </a:p>
        </p:txBody>
      </p:sp>
      <p:sp>
        <p:nvSpPr>
          <p:cNvPr id="5" name="Content Placeholder 4">
            <a:extLst>
              <a:ext uri="{FF2B5EF4-FFF2-40B4-BE49-F238E27FC236}">
                <a16:creationId xmlns:a16="http://schemas.microsoft.com/office/drawing/2014/main" id="{BC2C3381-50F2-93E7-23BF-F746D870DDA4}"/>
              </a:ext>
            </a:extLst>
          </p:cNvPr>
          <p:cNvSpPr>
            <a:spLocks noGrp="1"/>
          </p:cNvSpPr>
          <p:nvPr>
            <p:ph sz="half" idx="1"/>
          </p:nvPr>
        </p:nvSpPr>
        <p:spPr/>
        <p:txBody>
          <a:bodyPr>
            <a:normAutofit/>
          </a:bodyPr>
          <a:lstStyle/>
          <a:p>
            <a:r>
              <a:rPr lang="en-US" dirty="0"/>
              <a:t>Large and Growing</a:t>
            </a:r>
          </a:p>
          <a:p>
            <a:pPr lvl="1"/>
            <a:r>
              <a:rPr lang="en-US" dirty="0"/>
              <a:t>Semantic Scholar (S2)</a:t>
            </a:r>
          </a:p>
          <a:p>
            <a:pPr lvl="2"/>
            <a:r>
              <a:rPr lang="en-US" dirty="0"/>
              <a:t>200+ Million Papers (nodes) </a:t>
            </a:r>
          </a:p>
          <a:p>
            <a:pPr lvl="2"/>
            <a:r>
              <a:rPr lang="en-US" dirty="0"/>
              <a:t>and 2+ Billion Citations (edges)</a:t>
            </a:r>
          </a:p>
          <a:p>
            <a:pPr lvl="1"/>
            <a:r>
              <a:rPr lang="en-US" dirty="0"/>
              <a:t>Literature doubles every 9 years!</a:t>
            </a:r>
          </a:p>
        </p:txBody>
      </p:sp>
      <p:sp>
        <p:nvSpPr>
          <p:cNvPr id="4" name="Slide Number Placeholder 3">
            <a:extLst>
              <a:ext uri="{FF2B5EF4-FFF2-40B4-BE49-F238E27FC236}">
                <a16:creationId xmlns:a16="http://schemas.microsoft.com/office/drawing/2014/main" id="{8EED9F9B-3008-81D7-53E8-88A41E24644E}"/>
              </a:ext>
            </a:extLst>
          </p:cNvPr>
          <p:cNvSpPr>
            <a:spLocks noGrp="1"/>
          </p:cNvSpPr>
          <p:nvPr>
            <p:ph type="sldNum" sz="quarter" idx="12"/>
          </p:nvPr>
        </p:nvSpPr>
        <p:spPr/>
        <p:txBody>
          <a:bodyPr/>
          <a:lstStyle/>
          <a:p>
            <a:fld id="{593EFD06-F981-B043-B150-D23324EBE6FE}" type="slidenum">
              <a:rPr lang="en-US" smtClean="0"/>
              <a:t>40</a:t>
            </a:fld>
            <a:endParaRPr lang="en-US"/>
          </a:p>
        </p:txBody>
      </p:sp>
      <p:pic>
        <p:nvPicPr>
          <p:cNvPr id="6" name="Picture 5">
            <a:extLst>
              <a:ext uri="{FF2B5EF4-FFF2-40B4-BE49-F238E27FC236}">
                <a16:creationId xmlns:a16="http://schemas.microsoft.com/office/drawing/2014/main" id="{469BE8FB-63A8-930E-6088-4F20353EF99D}"/>
              </a:ext>
            </a:extLst>
          </p:cNvPr>
          <p:cNvPicPr>
            <a:picLocks noChangeAspect="1"/>
          </p:cNvPicPr>
          <p:nvPr/>
        </p:nvPicPr>
        <p:blipFill>
          <a:blip r:embed="rId2"/>
          <a:stretch>
            <a:fillRect/>
          </a:stretch>
        </p:blipFill>
        <p:spPr>
          <a:xfrm>
            <a:off x="1097641" y="3402892"/>
            <a:ext cx="3455108" cy="3455108"/>
          </a:xfrm>
          <a:prstGeom prst="rect">
            <a:avLst/>
          </a:prstGeom>
        </p:spPr>
      </p:pic>
      <p:pic>
        <p:nvPicPr>
          <p:cNvPr id="13" name="Content Placeholder 12">
            <a:extLst>
              <a:ext uri="{FF2B5EF4-FFF2-40B4-BE49-F238E27FC236}">
                <a16:creationId xmlns:a16="http://schemas.microsoft.com/office/drawing/2014/main" id="{5062F11E-E5DD-9419-C0E3-8E3EF84D24C3}"/>
              </a:ext>
            </a:extLst>
          </p:cNvPr>
          <p:cNvPicPr>
            <a:picLocks noGrp="1" noChangeAspect="1"/>
          </p:cNvPicPr>
          <p:nvPr>
            <p:ph sz="half" idx="2"/>
          </p:nvPr>
        </p:nvPicPr>
        <p:blipFill>
          <a:blip r:embed="rId3"/>
          <a:stretch>
            <a:fillRect/>
          </a:stretch>
        </p:blipFill>
        <p:spPr>
          <a:xfrm>
            <a:off x="6398664" y="365125"/>
            <a:ext cx="5541696" cy="5541696"/>
          </a:xfrm>
          <a:prstGeom prst="rect">
            <a:avLst/>
          </a:prstGeom>
        </p:spPr>
      </p:pic>
    </p:spTree>
    <p:extLst>
      <p:ext uri="{BB962C8B-B14F-4D97-AF65-F5344CB8AC3E}">
        <p14:creationId xmlns:p14="http://schemas.microsoft.com/office/powerpoint/2010/main" val="369141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diagram of different colors and numbers&#10;&#10;Description automatically generated">
            <a:extLst>
              <a:ext uri="{FF2B5EF4-FFF2-40B4-BE49-F238E27FC236}">
                <a16:creationId xmlns:a16="http://schemas.microsoft.com/office/drawing/2014/main" id="{1EA7235D-2F7D-F86C-0784-1B414852E6F4}"/>
              </a:ext>
            </a:extLst>
          </p:cNvPr>
          <p:cNvPicPr>
            <a:picLocks noGrp="1" noChangeAspect="1"/>
          </p:cNvPicPr>
          <p:nvPr>
            <p:ph sz="half" idx="2"/>
          </p:nvPr>
        </p:nvPicPr>
        <p:blipFill>
          <a:blip r:embed="rId2"/>
          <a:stretch>
            <a:fillRect/>
          </a:stretch>
        </p:blipFill>
        <p:spPr>
          <a:xfrm>
            <a:off x="9192237" y="3070683"/>
            <a:ext cx="2999763" cy="2834192"/>
          </a:xfrm>
        </p:spPr>
      </p:pic>
      <p:sp>
        <p:nvSpPr>
          <p:cNvPr id="2" name="Title 1">
            <a:extLst>
              <a:ext uri="{FF2B5EF4-FFF2-40B4-BE49-F238E27FC236}">
                <a16:creationId xmlns:a16="http://schemas.microsoft.com/office/drawing/2014/main" id="{858D2FC2-FA94-96E7-2AC2-601F7257274B}"/>
              </a:ext>
            </a:extLst>
          </p:cNvPr>
          <p:cNvSpPr>
            <a:spLocks noGrp="1"/>
          </p:cNvSpPr>
          <p:nvPr>
            <p:ph type="title"/>
          </p:nvPr>
        </p:nvSpPr>
        <p:spPr/>
        <p:txBody>
          <a:bodyPr/>
          <a:lstStyle/>
          <a:p>
            <a:r>
              <a:rPr lang="en-US" dirty="0"/>
              <a:t>More on Materials</a:t>
            </a:r>
          </a:p>
        </p:txBody>
      </p:sp>
      <p:sp>
        <p:nvSpPr>
          <p:cNvPr id="5" name="Content Placeholder 4">
            <a:extLst>
              <a:ext uri="{FF2B5EF4-FFF2-40B4-BE49-F238E27FC236}">
                <a16:creationId xmlns:a16="http://schemas.microsoft.com/office/drawing/2014/main" id="{BC2C3381-50F2-93E7-23BF-F746D870DDA4}"/>
              </a:ext>
            </a:extLst>
          </p:cNvPr>
          <p:cNvSpPr>
            <a:spLocks noGrp="1"/>
          </p:cNvSpPr>
          <p:nvPr>
            <p:ph sz="half" idx="1"/>
          </p:nvPr>
        </p:nvSpPr>
        <p:spPr>
          <a:xfrm>
            <a:off x="838198" y="1825625"/>
            <a:ext cx="8642685" cy="4351338"/>
          </a:xfrm>
        </p:spPr>
        <p:txBody>
          <a:bodyPr>
            <a:normAutofit lnSpcReduction="10000"/>
          </a:bodyPr>
          <a:lstStyle/>
          <a:p>
            <a:r>
              <a:rPr lang="en-US" dirty="0"/>
              <a:t>Seven Sources:</a:t>
            </a:r>
          </a:p>
          <a:p>
            <a:pPr lvl="1"/>
            <a:r>
              <a:rPr lang="en-US" dirty="0"/>
              <a:t>Two Big Sources: MAG, DOI</a:t>
            </a:r>
          </a:p>
          <a:p>
            <a:pPr lvl="1"/>
            <a:r>
              <a:rPr lang="en-US" dirty="0"/>
              <a:t>Five More (</a:t>
            </a:r>
            <a:r>
              <a:rPr lang="en-US" i="1" dirty="0" err="1"/>
              <a:t>misc</a:t>
            </a:r>
            <a:r>
              <a:rPr lang="en-US" dirty="0"/>
              <a:t>): PubMed, </a:t>
            </a:r>
            <a:r>
              <a:rPr lang="en-US" dirty="0" err="1"/>
              <a:t>PubMedCentral</a:t>
            </a:r>
            <a:r>
              <a:rPr lang="en-US" dirty="0"/>
              <a:t>, DBLP, </a:t>
            </a:r>
            <a:r>
              <a:rPr lang="en-US" dirty="0" err="1"/>
              <a:t>arXiv</a:t>
            </a:r>
            <a:r>
              <a:rPr lang="en-US" dirty="0"/>
              <a:t>, ACL</a:t>
            </a:r>
          </a:p>
          <a:p>
            <a:pPr lvl="2"/>
            <a:r>
              <a:rPr lang="en-US" dirty="0" err="1"/>
              <a:t>arXiv</a:t>
            </a:r>
            <a:r>
              <a:rPr lang="en-US" dirty="0"/>
              <a:t> and ACL are tiny</a:t>
            </a:r>
          </a:p>
          <a:p>
            <a:r>
              <a:rPr lang="en-US" dirty="0"/>
              <a:t>Many fields of study:</a:t>
            </a:r>
          </a:p>
          <a:p>
            <a:pPr lvl="1"/>
            <a:r>
              <a:rPr lang="en-US" dirty="0"/>
              <a:t>Medicine (45M), Chemistry (13M), CS (13M), Biology (13M), Materials Science (10M), Engineering (8M), Physics (7M), Psychology (7M), Mathematics (5M), Political Science (4M), Business (4M), Sociology (3M), Geography (3M), Economics (3M), Environmental Science (3M), </a:t>
            </a:r>
            <a:r>
              <a:rPr lang="en-US" b="0" i="0" dirty="0">
                <a:effectLst/>
                <a:highlight>
                  <a:srgbClr val="FFFFFF"/>
                </a:highlight>
              </a:rPr>
              <a:t>Geology (3M), History (2M), Art (2M), Philosophy (1M)</a:t>
            </a:r>
          </a:p>
          <a:p>
            <a:pPr lvl="1"/>
            <a:r>
              <a:rPr lang="en-US" dirty="0"/>
              <a:t>Not just CS (Computer Science)</a:t>
            </a:r>
          </a:p>
          <a:p>
            <a:pPr lvl="1"/>
            <a:endParaRPr lang="en-US" dirty="0"/>
          </a:p>
        </p:txBody>
      </p:sp>
      <p:sp>
        <p:nvSpPr>
          <p:cNvPr id="4" name="Slide Number Placeholder 3">
            <a:extLst>
              <a:ext uri="{FF2B5EF4-FFF2-40B4-BE49-F238E27FC236}">
                <a16:creationId xmlns:a16="http://schemas.microsoft.com/office/drawing/2014/main" id="{8EED9F9B-3008-81D7-53E8-88A41E24644E}"/>
              </a:ext>
            </a:extLst>
          </p:cNvPr>
          <p:cNvSpPr>
            <a:spLocks noGrp="1"/>
          </p:cNvSpPr>
          <p:nvPr>
            <p:ph type="sldNum" sz="quarter" idx="12"/>
          </p:nvPr>
        </p:nvSpPr>
        <p:spPr/>
        <p:txBody>
          <a:bodyPr/>
          <a:lstStyle/>
          <a:p>
            <a:fld id="{593EFD06-F981-B043-B150-D23324EBE6FE}" type="slidenum">
              <a:rPr lang="en-US" smtClean="0"/>
              <a:t>41</a:t>
            </a:fld>
            <a:endParaRPr lang="en-US"/>
          </a:p>
        </p:txBody>
      </p:sp>
    </p:spTree>
    <p:extLst>
      <p:ext uri="{BB962C8B-B14F-4D97-AF65-F5344CB8AC3E}">
        <p14:creationId xmlns:p14="http://schemas.microsoft.com/office/powerpoint/2010/main" val="326414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0" y="0"/>
            <a:ext cx="12192000" cy="642800"/>
          </a:xfrm>
          <a:prstGeom prst="rect">
            <a:avLst/>
          </a:prstGeom>
          <a:solidFill>
            <a:srgbClr val="053E7E"/>
          </a:solidFill>
          <a:ln>
            <a:noFill/>
          </a:ln>
        </p:spPr>
        <p:txBody>
          <a:bodyPr spcFirstLastPara="1" vert="horz" wrap="square" lIns="121900" tIns="60933" rIns="121900" bIns="60933" rtlCol="0" anchor="ctr" anchorCtr="0">
            <a:noAutofit/>
          </a:bodyPr>
          <a:lstStyle/>
          <a:p>
            <a:pPr>
              <a:spcBef>
                <a:spcPts val="0"/>
              </a:spcBef>
            </a:pPr>
            <a:r>
              <a:rPr lang="en" dirty="0">
                <a:solidFill>
                  <a:schemeClr val="lt1"/>
                </a:solidFill>
              </a:rPr>
              <a:t>Semantic Scholar: Significant Effort          </a:t>
            </a:r>
            <a:r>
              <a:rPr lang="en" sz="2800" dirty="0">
                <a:solidFill>
                  <a:schemeClr val="lt1"/>
                </a:solidFill>
              </a:rPr>
              <a:t>(source: Dan Weld)</a:t>
            </a:r>
            <a:endParaRPr dirty="0">
              <a:solidFill>
                <a:schemeClr val="lt1"/>
              </a:solidFill>
            </a:endParaRPr>
          </a:p>
        </p:txBody>
      </p:sp>
      <p:pic>
        <p:nvPicPr>
          <p:cNvPr id="129" name="Google Shape;129;p24" descr="A collage of people&#10;&#10;Description automatically generated with medium confidence"/>
          <p:cNvPicPr preferRelativeResize="0">
            <a:picLocks noGrp="1"/>
          </p:cNvPicPr>
          <p:nvPr>
            <p:ph type="body" idx="1"/>
          </p:nvPr>
        </p:nvPicPr>
        <p:blipFill rotWithShape="1">
          <a:blip r:embed="rId3">
            <a:alphaModFix/>
          </a:blip>
          <a:srcRect/>
          <a:stretch/>
        </p:blipFill>
        <p:spPr>
          <a:xfrm>
            <a:off x="74247" y="703779"/>
            <a:ext cx="8037200" cy="3888769"/>
          </a:xfrm>
          <a:prstGeom prst="rect">
            <a:avLst/>
          </a:prstGeom>
          <a:noFill/>
          <a:ln>
            <a:noFill/>
          </a:ln>
        </p:spPr>
      </p:pic>
      <p:sp>
        <p:nvSpPr>
          <p:cNvPr id="130" name="Google Shape;130;p24"/>
          <p:cNvSpPr txBox="1">
            <a:spLocks noGrp="1"/>
          </p:cNvSpPr>
          <p:nvPr>
            <p:ph type="sldNum" idx="12"/>
          </p:nvPr>
        </p:nvSpPr>
        <p:spPr>
          <a:xfrm>
            <a:off x="11191632" y="4786313"/>
            <a:ext cx="1000369" cy="357188"/>
          </a:xfrm>
          <a:prstGeom prst="rect">
            <a:avLst/>
          </a:prstGeom>
          <a:noFill/>
          <a:ln>
            <a:noFill/>
          </a:ln>
        </p:spPr>
        <p:txBody>
          <a:bodyPr spcFirstLastPara="1" vert="horz" wrap="square" lIns="121900" tIns="60933" rIns="121900" bIns="60933" rtlCol="0" anchor="t" anchorCtr="0">
            <a:noAutofit/>
          </a:bodyPr>
          <a:lstStyle/>
          <a:p>
            <a:pPr algn="l">
              <a:buClr>
                <a:srgbClr val="000000"/>
              </a:buClr>
            </a:pPr>
            <a:fld id="{00000000-1234-1234-1234-123412341234}" type="slidenum">
              <a:rPr lang="en"/>
              <a:pPr algn="l">
                <a:buClr>
                  <a:srgbClr val="000000"/>
                </a:buClr>
              </a:pPr>
              <a:t>42</a:t>
            </a:fld>
            <a:endParaRPr/>
          </a:p>
        </p:txBody>
      </p:sp>
      <p:sp>
        <p:nvSpPr>
          <p:cNvPr id="131" name="Google Shape;131;p24"/>
          <p:cNvSpPr txBox="1"/>
          <p:nvPr/>
        </p:nvSpPr>
        <p:spPr>
          <a:xfrm>
            <a:off x="-266699" y="4657157"/>
            <a:ext cx="6838054" cy="615499"/>
          </a:xfrm>
          <a:prstGeom prst="rect">
            <a:avLst/>
          </a:prstGeom>
          <a:noFill/>
          <a:ln>
            <a:noFill/>
          </a:ln>
        </p:spPr>
        <p:txBody>
          <a:bodyPr spcFirstLastPara="1" wrap="square" lIns="121900" tIns="60933" rIns="121900" bIns="60933" anchor="t" anchorCtr="0">
            <a:spAutoFit/>
          </a:bodyPr>
          <a:lstStyle/>
          <a:p>
            <a:pPr algn="ctr"/>
            <a:r>
              <a:rPr lang="en" sz="3200" dirty="0">
                <a:solidFill>
                  <a:schemeClr val="dk1"/>
                </a:solidFill>
                <a:latin typeface="Arial"/>
                <a:ea typeface="Arial"/>
                <a:cs typeface="Arial"/>
                <a:sym typeface="Arial"/>
              </a:rPr>
              <a:t>50 person team; 7 year project</a:t>
            </a:r>
            <a:endParaRPr dirty="0"/>
          </a:p>
        </p:txBody>
      </p:sp>
      <p:sp>
        <p:nvSpPr>
          <p:cNvPr id="132" name="Google Shape;132;p24"/>
          <p:cNvSpPr txBox="1"/>
          <p:nvPr/>
        </p:nvSpPr>
        <p:spPr>
          <a:xfrm>
            <a:off x="269381" y="5219019"/>
            <a:ext cx="5460562" cy="1107941"/>
          </a:xfrm>
          <a:prstGeom prst="rect">
            <a:avLst/>
          </a:prstGeom>
          <a:noFill/>
          <a:ln>
            <a:noFill/>
          </a:ln>
        </p:spPr>
        <p:txBody>
          <a:bodyPr spcFirstLastPara="1" wrap="square" lIns="121900" tIns="60933" rIns="121900" bIns="60933" anchor="t" anchorCtr="0">
            <a:spAutoFit/>
          </a:bodyPr>
          <a:lstStyle/>
          <a:p>
            <a:pPr algn="ctr"/>
            <a:r>
              <a:rPr lang="en" sz="3200" dirty="0">
                <a:solidFill>
                  <a:schemeClr val="dk1"/>
                </a:solidFill>
                <a:latin typeface="Arial"/>
                <a:ea typeface="Arial"/>
                <a:cs typeface="Arial"/>
                <a:sym typeface="Arial"/>
              </a:rPr>
              <a:t>207M+ papers; </a:t>
            </a:r>
            <a:r>
              <a:rPr lang="en" sz="3200" dirty="0">
                <a:solidFill>
                  <a:schemeClr val="dk1"/>
                </a:solidFill>
                <a:latin typeface="Arial"/>
                <a:cs typeface="Arial"/>
                <a:sym typeface="Arial"/>
              </a:rPr>
              <a:t>2B Citations</a:t>
            </a:r>
            <a:endParaRPr sz="3200" dirty="0"/>
          </a:p>
          <a:p>
            <a:pPr algn="ctr"/>
            <a:r>
              <a:rPr lang="en" sz="3200" dirty="0">
                <a:solidFill>
                  <a:schemeClr val="dk1"/>
                </a:solidFill>
                <a:latin typeface="Arial"/>
                <a:ea typeface="Arial"/>
                <a:cs typeface="Arial"/>
                <a:sym typeface="Arial"/>
              </a:rPr>
              <a:t>8M+ monthly active users</a:t>
            </a:r>
            <a:endParaRPr sz="3200" dirty="0"/>
          </a:p>
        </p:txBody>
      </p:sp>
      <p:graphicFrame>
        <p:nvGraphicFramePr>
          <p:cNvPr id="2" name="Content Placeholder 8">
            <a:extLst>
              <a:ext uri="{FF2B5EF4-FFF2-40B4-BE49-F238E27FC236}">
                <a16:creationId xmlns:a16="http://schemas.microsoft.com/office/drawing/2014/main" id="{10601FD2-2EB9-BD4C-CC0F-76B4FFAF655A}"/>
              </a:ext>
            </a:extLst>
          </p:cNvPr>
          <p:cNvGraphicFramePr>
            <a:graphicFrameLocks/>
          </p:cNvGraphicFramePr>
          <p:nvPr/>
        </p:nvGraphicFramePr>
        <p:xfrm>
          <a:off x="8111448" y="703779"/>
          <a:ext cx="4080552" cy="5553155"/>
        </p:xfrm>
        <a:graphic>
          <a:graphicData uri="http://schemas.openxmlformats.org/drawingml/2006/table">
            <a:tbl>
              <a:tblPr>
                <a:tableStyleId>{5C22544A-7EE6-4342-B048-85BDC9FD1C3A}</a:tableStyleId>
              </a:tblPr>
              <a:tblGrid>
                <a:gridCol w="655417">
                  <a:extLst>
                    <a:ext uri="{9D8B030D-6E8A-4147-A177-3AD203B41FA5}">
                      <a16:colId xmlns:a16="http://schemas.microsoft.com/office/drawing/2014/main" val="291880047"/>
                    </a:ext>
                  </a:extLst>
                </a:gridCol>
                <a:gridCol w="1939175">
                  <a:extLst>
                    <a:ext uri="{9D8B030D-6E8A-4147-A177-3AD203B41FA5}">
                      <a16:colId xmlns:a16="http://schemas.microsoft.com/office/drawing/2014/main" val="1216799004"/>
                    </a:ext>
                  </a:extLst>
                </a:gridCol>
                <a:gridCol w="1485960">
                  <a:extLst>
                    <a:ext uri="{9D8B030D-6E8A-4147-A177-3AD203B41FA5}">
                      <a16:colId xmlns:a16="http://schemas.microsoft.com/office/drawing/2014/main" val="1815117516"/>
                    </a:ext>
                  </a:extLst>
                </a:gridCol>
              </a:tblGrid>
              <a:tr h="778879">
                <a:tc gridSpan="3">
                  <a:txBody>
                    <a:bodyPr/>
                    <a:lstStyle/>
                    <a:p>
                      <a:pPr algn="ctr" fontAlgn="b"/>
                      <a:r>
                        <a:rPr lang="en-US" sz="3200" b="0" i="0" u="none" strike="noStrike" dirty="0">
                          <a:solidFill>
                            <a:srgbClr val="000000"/>
                          </a:solidFill>
                          <a:effectLst/>
                          <a:latin typeface="+mn-lt"/>
                        </a:rPr>
                        <a:t>SCALE</a:t>
                      </a:r>
                    </a:p>
                  </a:txBody>
                  <a:tcPr marL="9525" marR="9525" marT="9525" marB="0" anchor="ctr"/>
                </a:tc>
                <a:tc hMerge="1">
                  <a:txBody>
                    <a:bodyPr/>
                    <a:lstStyle/>
                    <a:p>
                      <a:pPr algn="l" fontAlgn="b"/>
                      <a:r>
                        <a:rPr lang="en-US" sz="4000" b="0" i="0" u="none" strike="noStrike" dirty="0">
                          <a:solidFill>
                            <a:srgbClr val="000000"/>
                          </a:solidFill>
                          <a:effectLst/>
                          <a:latin typeface="+mn-lt"/>
                        </a:rPr>
                        <a:t>SCALE</a:t>
                      </a:r>
                    </a:p>
                  </a:txBody>
                  <a:tcPr marL="9525" marR="9525" marT="9525" marB="0" anchor="ctr"/>
                </a:tc>
                <a:tc hMerge="1">
                  <a:txBody>
                    <a:bodyPr/>
                    <a:lstStyle/>
                    <a:p>
                      <a:pPr algn="r" fontAlgn="b"/>
                      <a:endParaRPr lang="en-US" sz="4000" b="0" i="0" u="sng" strike="noStrike" dirty="0">
                        <a:solidFill>
                          <a:srgbClr val="090909"/>
                        </a:solidFill>
                        <a:effectLst/>
                        <a:latin typeface="+mn-lt"/>
                      </a:endParaRPr>
                    </a:p>
                  </a:txBody>
                  <a:tcPr marL="9525" marR="9525" marT="9525" marB="0" anchor="ctr"/>
                </a:tc>
                <a:extLst>
                  <a:ext uri="{0D108BD9-81ED-4DB2-BD59-A6C34878D82A}">
                    <a16:rowId xmlns:a16="http://schemas.microsoft.com/office/drawing/2014/main" val="1755076597"/>
                  </a:ext>
                </a:extLst>
              </a:tr>
              <a:tr h="778879">
                <a:tc>
                  <a:txBody>
                    <a:bodyPr/>
                    <a:lstStyle/>
                    <a:p>
                      <a:pPr algn="l" fontAlgn="b"/>
                      <a:endParaRPr lang="en-US" sz="2000" b="1" i="0" u="sng" strike="noStrike" dirty="0">
                        <a:solidFill>
                          <a:srgbClr val="000000"/>
                        </a:solidFill>
                        <a:effectLst/>
                        <a:latin typeface="+mn-lt"/>
                      </a:endParaRPr>
                    </a:p>
                  </a:txBody>
                  <a:tcPr marL="9525" marR="9525" marT="9525" marB="0" anchor="ctr"/>
                </a:tc>
                <a:tc>
                  <a:txBody>
                    <a:bodyPr/>
                    <a:lstStyle/>
                    <a:p>
                      <a:pPr algn="l" fontAlgn="b"/>
                      <a:r>
                        <a:rPr lang="en-US" sz="2000" b="1" i="0" u="sng" strike="noStrike" dirty="0">
                          <a:solidFill>
                            <a:srgbClr val="000000"/>
                          </a:solidFill>
                          <a:effectLst/>
                          <a:latin typeface="+mn-lt"/>
                        </a:rPr>
                        <a:t>Source</a:t>
                      </a:r>
                    </a:p>
                  </a:txBody>
                  <a:tcPr marL="9525" marR="9525" marT="9525" marB="0" anchor="ctr"/>
                </a:tc>
                <a:tc>
                  <a:txBody>
                    <a:bodyPr/>
                    <a:lstStyle/>
                    <a:p>
                      <a:pPr algn="r" fontAlgn="b"/>
                      <a:r>
                        <a:rPr lang="en-US" sz="2000" b="1" i="0" u="none" strike="noStrike" dirty="0">
                          <a:solidFill>
                            <a:srgbClr val="090909"/>
                          </a:solidFill>
                          <a:effectLst/>
                          <a:latin typeface="+mn-lt"/>
                        </a:rPr>
                        <a:t>Papers</a:t>
                      </a:r>
                      <a:r>
                        <a:rPr lang="en-US" sz="2000" b="1" i="0" u="sng" strike="noStrike" dirty="0">
                          <a:solidFill>
                            <a:srgbClr val="090909"/>
                          </a:solidFill>
                          <a:effectLst/>
                          <a:latin typeface="+mn-lt"/>
                        </a:rPr>
                        <a:t> (millions)</a:t>
                      </a:r>
                    </a:p>
                  </a:txBody>
                  <a:tcPr marL="9525" marR="9525" marT="9525" marB="0" anchor="ctr"/>
                </a:tc>
                <a:extLst>
                  <a:ext uri="{0D108BD9-81ED-4DB2-BD59-A6C34878D82A}">
                    <a16:rowId xmlns:a16="http://schemas.microsoft.com/office/drawing/2014/main" val="1810586279"/>
                  </a:ext>
                </a:extLst>
              </a:tr>
              <a:tr h="476750">
                <a:tc>
                  <a:txBody>
                    <a:bodyPr/>
                    <a:lstStyle/>
                    <a:p>
                      <a:pPr algn="ctr" fontAlgn="b"/>
                      <a:r>
                        <a:rPr lang="en-US" sz="2000" b="0" i="0" u="none" strike="noStrike" dirty="0">
                          <a:solidFill>
                            <a:srgbClr val="000000"/>
                          </a:solidFill>
                          <a:effectLst/>
                          <a:latin typeface="+mn-lt"/>
                        </a:rPr>
                        <a:t>1</a:t>
                      </a:r>
                    </a:p>
                  </a:txBody>
                  <a:tcPr marL="9525" marR="9525" marT="9525" marB="0" anchor="ctr"/>
                </a:tc>
                <a:tc>
                  <a:txBody>
                    <a:bodyPr/>
                    <a:lstStyle/>
                    <a:p>
                      <a:pPr algn="l" fontAlgn="b"/>
                      <a:r>
                        <a:rPr lang="en-US" sz="2000" u="none" strike="noStrike" dirty="0" err="1">
                          <a:effectLst/>
                          <a:latin typeface="+mn-lt"/>
                        </a:rPr>
                        <a:t>CorpusId</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207.80</a:t>
                      </a:r>
                    </a:p>
                  </a:txBody>
                  <a:tcPr marL="9525" marR="9525" marT="9525" marB="0" anchor="ctr"/>
                </a:tc>
                <a:extLst>
                  <a:ext uri="{0D108BD9-81ED-4DB2-BD59-A6C34878D82A}">
                    <a16:rowId xmlns:a16="http://schemas.microsoft.com/office/drawing/2014/main" val="833981243"/>
                  </a:ext>
                </a:extLst>
              </a:tr>
              <a:tr h="658147">
                <a:tc>
                  <a:txBody>
                    <a:bodyPr/>
                    <a:lstStyle/>
                    <a:p>
                      <a:pPr algn="ctr" fontAlgn="b"/>
                      <a:r>
                        <a:rPr lang="en-US" sz="2000" b="0" i="0" u="none" strike="noStrike" dirty="0">
                          <a:solidFill>
                            <a:srgbClr val="000000"/>
                          </a:solidFill>
                          <a:effectLst/>
                          <a:latin typeface="+mn-lt"/>
                        </a:rPr>
                        <a:t>2</a:t>
                      </a:r>
                    </a:p>
                  </a:txBody>
                  <a:tcPr marL="9525" marR="9525" marT="9525" marB="0" anchor="ctr"/>
                </a:tc>
                <a:tc>
                  <a:txBody>
                    <a:bodyPr/>
                    <a:lstStyle/>
                    <a:p>
                      <a:pPr algn="l" fontAlgn="b"/>
                      <a:r>
                        <a:rPr lang="en-US" sz="2000" u="none" strike="noStrike" dirty="0">
                          <a:effectLst/>
                          <a:latin typeface="+mn-lt"/>
                        </a:rPr>
                        <a:t>MAG </a:t>
                      </a:r>
                    </a:p>
                    <a:p>
                      <a:pPr algn="l" fontAlgn="b"/>
                      <a:r>
                        <a:rPr lang="en-US" sz="1200" u="none" strike="noStrike" dirty="0">
                          <a:effectLst/>
                          <a:latin typeface="+mn-lt"/>
                        </a:rPr>
                        <a:t>(Microsoft Academic Graph)</a:t>
                      </a:r>
                      <a:endParaRPr lang="en-US" sz="12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182.18</a:t>
                      </a:r>
                    </a:p>
                  </a:txBody>
                  <a:tcPr marL="9525" marR="9525" marT="9525" marB="0" anchor="ctr"/>
                </a:tc>
                <a:extLst>
                  <a:ext uri="{0D108BD9-81ED-4DB2-BD59-A6C34878D82A}">
                    <a16:rowId xmlns:a16="http://schemas.microsoft.com/office/drawing/2014/main" val="1524626358"/>
                  </a:ext>
                </a:extLst>
              </a:tr>
              <a:tr h="476750">
                <a:tc>
                  <a:txBody>
                    <a:bodyPr/>
                    <a:lstStyle/>
                    <a:p>
                      <a:pPr algn="ctr" fontAlgn="b"/>
                      <a:r>
                        <a:rPr lang="en-US" sz="2000" b="0" i="0" u="none" strike="noStrike" dirty="0">
                          <a:solidFill>
                            <a:srgbClr val="000000"/>
                          </a:solidFill>
                          <a:effectLst/>
                          <a:latin typeface="+mn-lt"/>
                        </a:rPr>
                        <a:t>3</a:t>
                      </a:r>
                    </a:p>
                  </a:txBody>
                  <a:tcPr marL="9525" marR="9525" marT="9525" marB="0" anchor="ctr"/>
                </a:tc>
                <a:tc>
                  <a:txBody>
                    <a:bodyPr/>
                    <a:lstStyle/>
                    <a:p>
                      <a:pPr algn="l" fontAlgn="b"/>
                      <a:r>
                        <a:rPr lang="en-US" sz="2000" u="none" strike="noStrike" dirty="0">
                          <a:effectLst/>
                          <a:latin typeface="+mn-lt"/>
                        </a:rPr>
                        <a:t>DOI</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a:solidFill>
                            <a:srgbClr val="090909"/>
                          </a:solidFill>
                          <a:effectLst/>
                          <a:latin typeface="+mn-lt"/>
                        </a:rPr>
                        <a:t>113.54</a:t>
                      </a:r>
                    </a:p>
                  </a:txBody>
                  <a:tcPr marL="9525" marR="9525" marT="9525" marB="0" anchor="ctr"/>
                </a:tc>
                <a:extLst>
                  <a:ext uri="{0D108BD9-81ED-4DB2-BD59-A6C34878D82A}">
                    <a16:rowId xmlns:a16="http://schemas.microsoft.com/office/drawing/2014/main" val="3254773438"/>
                  </a:ext>
                </a:extLst>
              </a:tr>
              <a:tr h="476750">
                <a:tc>
                  <a:txBody>
                    <a:bodyPr/>
                    <a:lstStyle/>
                    <a:p>
                      <a:pPr algn="ctr" fontAlgn="b"/>
                      <a:r>
                        <a:rPr lang="en-US" sz="2000" b="0" i="0" u="none" strike="noStrike" dirty="0">
                          <a:solidFill>
                            <a:srgbClr val="000000"/>
                          </a:solidFill>
                          <a:effectLst/>
                          <a:latin typeface="+mn-lt"/>
                        </a:rPr>
                        <a:t>4</a:t>
                      </a:r>
                    </a:p>
                  </a:txBody>
                  <a:tcPr marL="9525" marR="9525" marT="9525" marB="0" anchor="ctr"/>
                </a:tc>
                <a:tc>
                  <a:txBody>
                    <a:bodyPr/>
                    <a:lstStyle/>
                    <a:p>
                      <a:pPr algn="l" fontAlgn="b"/>
                      <a:r>
                        <a:rPr lang="en-US" sz="2000" u="none" strike="noStrike" dirty="0">
                          <a:effectLst/>
                          <a:latin typeface="+mn-lt"/>
                        </a:rPr>
                        <a:t>PubMed</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a:solidFill>
                            <a:srgbClr val="090909"/>
                          </a:solidFill>
                          <a:effectLst/>
                          <a:latin typeface="+mn-lt"/>
                        </a:rPr>
                        <a:t>35.03</a:t>
                      </a:r>
                    </a:p>
                  </a:txBody>
                  <a:tcPr marL="9525" marR="9525" marT="9525" marB="0" anchor="ctr"/>
                </a:tc>
                <a:extLst>
                  <a:ext uri="{0D108BD9-81ED-4DB2-BD59-A6C34878D82A}">
                    <a16:rowId xmlns:a16="http://schemas.microsoft.com/office/drawing/2014/main" val="636269536"/>
                  </a:ext>
                </a:extLst>
              </a:tr>
              <a:tr h="476750">
                <a:tc>
                  <a:txBody>
                    <a:bodyPr/>
                    <a:lstStyle/>
                    <a:p>
                      <a:pPr algn="ctr" fontAlgn="b"/>
                      <a:r>
                        <a:rPr lang="en-US" sz="2000" b="0" i="0" u="none" strike="noStrike" dirty="0">
                          <a:solidFill>
                            <a:srgbClr val="000000"/>
                          </a:solidFill>
                          <a:effectLst/>
                          <a:latin typeface="+mn-lt"/>
                        </a:rPr>
                        <a:t>5</a:t>
                      </a:r>
                    </a:p>
                  </a:txBody>
                  <a:tcPr marL="9525" marR="9525" marT="9525" marB="0" anchor="ctr"/>
                </a:tc>
                <a:tc>
                  <a:txBody>
                    <a:bodyPr/>
                    <a:lstStyle/>
                    <a:p>
                      <a:pPr algn="l" fontAlgn="b"/>
                      <a:r>
                        <a:rPr lang="en-US" sz="2000" u="none" strike="noStrike">
                          <a:effectLst/>
                          <a:latin typeface="+mn-lt"/>
                        </a:rPr>
                        <a:t>DBLP</a:t>
                      </a:r>
                      <a:endParaRPr lang="en-US" sz="2000" b="0" i="0" u="none" strike="noStrike">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6.06</a:t>
                      </a:r>
                    </a:p>
                  </a:txBody>
                  <a:tcPr marL="9525" marR="9525" marT="9525" marB="0" anchor="ctr"/>
                </a:tc>
                <a:extLst>
                  <a:ext uri="{0D108BD9-81ED-4DB2-BD59-A6C34878D82A}">
                    <a16:rowId xmlns:a16="http://schemas.microsoft.com/office/drawing/2014/main" val="2593049483"/>
                  </a:ext>
                </a:extLst>
              </a:tr>
              <a:tr h="476750">
                <a:tc>
                  <a:txBody>
                    <a:bodyPr/>
                    <a:lstStyle/>
                    <a:p>
                      <a:pPr algn="ctr" fontAlgn="b"/>
                      <a:r>
                        <a:rPr lang="en-US" sz="2000" b="0" i="0" u="none" strike="noStrike" dirty="0">
                          <a:solidFill>
                            <a:srgbClr val="000000"/>
                          </a:solidFill>
                          <a:effectLst/>
                          <a:latin typeface="+mn-lt"/>
                        </a:rPr>
                        <a:t>6</a:t>
                      </a:r>
                    </a:p>
                  </a:txBody>
                  <a:tcPr marL="9525" marR="9525" marT="9525" marB="0" anchor="ctr"/>
                </a:tc>
                <a:tc>
                  <a:txBody>
                    <a:bodyPr/>
                    <a:lstStyle/>
                    <a:p>
                      <a:pPr algn="l" fontAlgn="b"/>
                      <a:r>
                        <a:rPr lang="en-US" sz="2000" u="none" strike="noStrike" dirty="0" err="1">
                          <a:effectLst/>
                          <a:latin typeface="+mn-lt"/>
                        </a:rPr>
                        <a:t>PubMedCentral</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4.86</a:t>
                      </a:r>
                    </a:p>
                  </a:txBody>
                  <a:tcPr marL="9525" marR="9525" marT="9525" marB="0" anchor="ctr"/>
                </a:tc>
                <a:extLst>
                  <a:ext uri="{0D108BD9-81ED-4DB2-BD59-A6C34878D82A}">
                    <a16:rowId xmlns:a16="http://schemas.microsoft.com/office/drawing/2014/main" val="2750687115"/>
                  </a:ext>
                </a:extLst>
              </a:tr>
              <a:tr h="476750">
                <a:tc>
                  <a:txBody>
                    <a:bodyPr/>
                    <a:lstStyle/>
                    <a:p>
                      <a:pPr algn="ctr" fontAlgn="b"/>
                      <a:r>
                        <a:rPr lang="en-US" sz="2000" b="0" i="0" u="none" strike="noStrike" dirty="0">
                          <a:solidFill>
                            <a:srgbClr val="000000"/>
                          </a:solidFill>
                          <a:effectLst/>
                          <a:latin typeface="+mn-lt"/>
                        </a:rPr>
                        <a:t>7</a:t>
                      </a:r>
                    </a:p>
                  </a:txBody>
                  <a:tcPr marL="9525" marR="9525" marT="9525" marB="0" anchor="ctr"/>
                </a:tc>
                <a:tc>
                  <a:txBody>
                    <a:bodyPr/>
                    <a:lstStyle/>
                    <a:p>
                      <a:pPr algn="l" fontAlgn="b"/>
                      <a:r>
                        <a:rPr lang="en-US" sz="2000" u="none" strike="noStrike">
                          <a:effectLst/>
                          <a:latin typeface="+mn-lt"/>
                        </a:rPr>
                        <a:t>ArXiv</a:t>
                      </a:r>
                      <a:endParaRPr lang="en-US" sz="2000" b="0" i="0" u="none" strike="noStrike">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2.15</a:t>
                      </a:r>
                    </a:p>
                  </a:txBody>
                  <a:tcPr marL="9525" marR="9525" marT="9525" marB="0" anchor="ctr"/>
                </a:tc>
                <a:extLst>
                  <a:ext uri="{0D108BD9-81ED-4DB2-BD59-A6C34878D82A}">
                    <a16:rowId xmlns:a16="http://schemas.microsoft.com/office/drawing/2014/main" val="333694121"/>
                  </a:ext>
                </a:extLst>
              </a:tr>
              <a:tr h="476750">
                <a:tc>
                  <a:txBody>
                    <a:bodyPr/>
                    <a:lstStyle/>
                    <a:p>
                      <a:pPr algn="ctr" fontAlgn="b"/>
                      <a:r>
                        <a:rPr lang="en-US" sz="2000" b="0" i="0" u="none" strike="noStrike" dirty="0">
                          <a:solidFill>
                            <a:srgbClr val="000000"/>
                          </a:solidFill>
                          <a:effectLst/>
                          <a:latin typeface="+mn-lt"/>
                        </a:rPr>
                        <a:t>8</a:t>
                      </a:r>
                    </a:p>
                  </a:txBody>
                  <a:tcPr marL="9525" marR="9525" marT="9525" marB="0" anchor="ctr"/>
                </a:tc>
                <a:tc>
                  <a:txBody>
                    <a:bodyPr/>
                    <a:lstStyle/>
                    <a:p>
                      <a:pPr algn="l" fontAlgn="b"/>
                      <a:r>
                        <a:rPr lang="en-US" sz="2000" u="none" strike="noStrike" dirty="0">
                          <a:effectLst/>
                          <a:latin typeface="+mn-lt"/>
                        </a:rPr>
                        <a:t>ACL</a:t>
                      </a:r>
                      <a:endParaRPr lang="en-US" sz="2000" b="0" i="0" u="none" strike="noStrike" dirty="0">
                        <a:solidFill>
                          <a:srgbClr val="000000"/>
                        </a:solidFill>
                        <a:effectLst/>
                        <a:latin typeface="+mn-lt"/>
                      </a:endParaRPr>
                    </a:p>
                  </a:txBody>
                  <a:tcPr marL="9525" marR="9525" marT="9525" marB="0" anchor="ctr"/>
                </a:tc>
                <a:tc>
                  <a:txBody>
                    <a:bodyPr/>
                    <a:lstStyle/>
                    <a:p>
                      <a:pPr algn="r" fontAlgn="b"/>
                      <a:r>
                        <a:rPr lang="en-US" sz="2000" b="0" i="0" u="none" strike="noStrike" dirty="0">
                          <a:solidFill>
                            <a:srgbClr val="090909"/>
                          </a:solidFill>
                          <a:effectLst/>
                          <a:latin typeface="+mn-lt"/>
                        </a:rPr>
                        <a:t>0.08</a:t>
                      </a:r>
                    </a:p>
                  </a:txBody>
                  <a:tcPr marL="9525" marR="9525" marT="9525" marB="0" anchor="ctr"/>
                </a:tc>
                <a:extLst>
                  <a:ext uri="{0D108BD9-81ED-4DB2-BD59-A6C34878D82A}">
                    <a16:rowId xmlns:a16="http://schemas.microsoft.com/office/drawing/2014/main" val="1192079813"/>
                  </a:ext>
                </a:extLst>
              </a:tr>
            </a:tbl>
          </a:graphicData>
        </a:graphic>
      </p:graphicFrame>
      <p:pic>
        <p:nvPicPr>
          <p:cNvPr id="3" name="Content Placeholder 11" descr="A diagram of different colors and numbers&#10;&#10;Description automatically generated">
            <a:extLst>
              <a:ext uri="{FF2B5EF4-FFF2-40B4-BE49-F238E27FC236}">
                <a16:creationId xmlns:a16="http://schemas.microsoft.com/office/drawing/2014/main" id="{B5366AE8-F8D6-692F-593A-0468EE03CA3B}"/>
              </a:ext>
            </a:extLst>
          </p:cNvPr>
          <p:cNvPicPr>
            <a:picLocks noChangeAspect="1"/>
          </p:cNvPicPr>
          <p:nvPr/>
        </p:nvPicPr>
        <p:blipFill>
          <a:blip r:embed="rId4"/>
          <a:stretch>
            <a:fillRect/>
          </a:stretch>
        </p:blipFill>
        <p:spPr>
          <a:xfrm>
            <a:off x="6039970" y="4677883"/>
            <a:ext cx="1904182" cy="1799081"/>
          </a:xfrm>
          <a:prstGeom prst="rect">
            <a:avLst/>
          </a:prstGeom>
        </p:spPr>
      </p:pic>
    </p:spTree>
    <p:extLst>
      <p:ext uri="{BB962C8B-B14F-4D97-AF65-F5344CB8AC3E}">
        <p14:creationId xmlns:p14="http://schemas.microsoft.com/office/powerpoint/2010/main" val="3870336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E33D-0B56-EDE6-E3C0-C0EA15BA5803}"/>
              </a:ext>
            </a:extLst>
          </p:cNvPr>
          <p:cNvSpPr>
            <a:spLocks noGrp="1"/>
          </p:cNvSpPr>
          <p:nvPr>
            <p:ph type="title"/>
          </p:nvPr>
        </p:nvSpPr>
        <p:spPr/>
        <p:txBody>
          <a:bodyPr/>
          <a:lstStyle/>
          <a:p>
            <a:r>
              <a:rPr lang="en-US" dirty="0"/>
              <a:t>Why Better Together?</a:t>
            </a:r>
          </a:p>
        </p:txBody>
      </p:sp>
      <p:sp>
        <p:nvSpPr>
          <p:cNvPr id="4" name="Slide Number Placeholder 3">
            <a:extLst>
              <a:ext uri="{FF2B5EF4-FFF2-40B4-BE49-F238E27FC236}">
                <a16:creationId xmlns:a16="http://schemas.microsoft.com/office/drawing/2014/main" id="{A0F20A98-5329-CE7F-85E2-DAFBEE8A1F1C}"/>
              </a:ext>
            </a:extLst>
          </p:cNvPr>
          <p:cNvSpPr>
            <a:spLocks noGrp="1"/>
          </p:cNvSpPr>
          <p:nvPr>
            <p:ph type="sldNum" sz="quarter" idx="12"/>
          </p:nvPr>
        </p:nvSpPr>
        <p:spPr/>
        <p:txBody>
          <a:bodyPr/>
          <a:lstStyle/>
          <a:p>
            <a:fld id="{593EFD06-F981-B043-B150-D23324EBE6FE}" type="slidenum">
              <a:rPr lang="en-US" smtClean="0"/>
              <a:t>43</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5098F97B-33FD-BDBA-BA4F-AD91C03A2C81}"/>
                  </a:ext>
                </a:extLst>
              </p:cNvPr>
              <p:cNvSpPr>
                <a:spLocks noGrp="1"/>
              </p:cNvSpPr>
              <p:nvPr>
                <p:ph sz="half" idx="1"/>
              </p:nvPr>
            </p:nvSpPr>
            <p:spPr>
              <a:xfrm>
                <a:off x="838199" y="1825625"/>
                <a:ext cx="5588479" cy="4351338"/>
              </a:xfrm>
            </p:spPr>
            <p:txBody>
              <a:bodyPr/>
              <a:lstStyle/>
              <a:p>
                <a:r>
                  <a:rPr lang="en-US" dirty="0"/>
                  <a:t>Answer: Coverage</a:t>
                </a:r>
              </a:p>
              <a:p>
                <a:r>
                  <a:rPr lang="en-US" dirty="0"/>
                  <a:t>GNNs assume papers have both</a:t>
                </a:r>
              </a:p>
              <a:p>
                <a:pPr lvl="1"/>
                <a:r>
                  <a:rPr lang="en-US" dirty="0"/>
                  <a:t>Abstracts (A), and</a:t>
                </a:r>
              </a:p>
              <a:p>
                <a:pPr lvl="1"/>
                <a:r>
                  <a:rPr lang="en-US" dirty="0"/>
                  <a:t>Links (L) in Citation Graph</a:t>
                </a:r>
              </a:p>
              <a:p>
                <a:r>
                  <a:rPr lang="en-US" dirty="0"/>
                  <a:t>But not in Semantic Scholar</a:t>
                </a:r>
              </a:p>
              <a:p>
                <a:pPr lvl="1"/>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a14:m>
                <a:endParaRPr lang="en-US" dirty="0"/>
              </a:p>
              <a:p>
                <a:endParaRPr lang="en-US" dirty="0"/>
              </a:p>
              <a:p>
                <a:r>
                  <a:rPr lang="en-US" dirty="0"/>
                  <a:t>Too many unrealistic benchmarks: </a:t>
                </a:r>
              </a:p>
              <a:p>
                <a:pPr lvl="1"/>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oMath>
                </a14:m>
                <a:endParaRPr lang="en-US" dirty="0"/>
              </a:p>
              <a:p>
                <a:endParaRPr lang="en-US" dirty="0"/>
              </a:p>
              <a:p>
                <a:pPr lvl="1"/>
                <a:endParaRPr lang="en-US" dirty="0"/>
              </a:p>
              <a:p>
                <a:endParaRPr lang="en-US" dirty="0"/>
              </a:p>
            </p:txBody>
          </p:sp>
        </mc:Choice>
        <mc:Fallback xmlns="">
          <p:sp>
            <p:nvSpPr>
              <p:cNvPr id="10" name="Content Placeholder 9">
                <a:extLst>
                  <a:ext uri="{FF2B5EF4-FFF2-40B4-BE49-F238E27FC236}">
                    <a16:creationId xmlns:a16="http://schemas.microsoft.com/office/drawing/2014/main" id="{5098F97B-33FD-BDBA-BA4F-AD91C03A2C81}"/>
                  </a:ext>
                </a:extLst>
              </p:cNvPr>
              <p:cNvSpPr>
                <a:spLocks noGrp="1" noRot="1" noChangeAspect="1" noMove="1" noResize="1" noEditPoints="1" noAdjustHandles="1" noChangeArrowheads="1" noChangeShapeType="1" noTextEdit="1"/>
              </p:cNvSpPr>
              <p:nvPr>
                <p:ph sz="half" idx="1"/>
              </p:nvPr>
            </p:nvSpPr>
            <p:spPr>
              <a:xfrm>
                <a:off x="838199" y="1825625"/>
                <a:ext cx="5588479" cy="4351338"/>
              </a:xfrm>
              <a:blipFill>
                <a:blip r:embed="rId2"/>
                <a:stretch>
                  <a:fillRect l="-1814" t="-2326"/>
                </a:stretch>
              </a:blipFill>
            </p:spPr>
            <p:txBody>
              <a:bodyPr/>
              <a:lstStyle/>
              <a:p>
                <a:r>
                  <a:rPr lang="en-US">
                    <a:noFill/>
                  </a:rPr>
                  <a:t> </a:t>
                </a:r>
              </a:p>
            </p:txBody>
          </p:sp>
        </mc:Fallback>
      </mc:AlternateContent>
      <p:pic>
        <p:nvPicPr>
          <p:cNvPr id="15" name="Content Placeholder 14" descr="A diagram of a number of circles&#10;&#10;Description automatically generated with medium confidence">
            <a:extLst>
              <a:ext uri="{FF2B5EF4-FFF2-40B4-BE49-F238E27FC236}">
                <a16:creationId xmlns:a16="http://schemas.microsoft.com/office/drawing/2014/main" id="{FD1AF002-AD37-66FD-81B6-49CD16BAA10B}"/>
              </a:ext>
            </a:extLst>
          </p:cNvPr>
          <p:cNvPicPr>
            <a:picLocks noGrp="1" noChangeAspect="1"/>
          </p:cNvPicPr>
          <p:nvPr>
            <p:ph sz="half" idx="2"/>
          </p:nvPr>
        </p:nvPicPr>
        <p:blipFill>
          <a:blip r:embed="rId3"/>
          <a:stretch>
            <a:fillRect/>
          </a:stretch>
        </p:blipFill>
        <p:spPr>
          <a:xfrm>
            <a:off x="6572250" y="2178844"/>
            <a:ext cx="4381500" cy="3644900"/>
          </a:xfrm>
        </p:spPr>
      </p:pic>
    </p:spTree>
    <p:extLst>
      <p:ext uri="{BB962C8B-B14F-4D97-AF65-F5344CB8AC3E}">
        <p14:creationId xmlns:p14="http://schemas.microsoft.com/office/powerpoint/2010/main" val="366670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A4C8-58CD-DBA4-CE68-AC4F02EA7EF7}"/>
              </a:ext>
            </a:extLst>
          </p:cNvPr>
          <p:cNvSpPr>
            <a:spLocks noGrp="1"/>
          </p:cNvSpPr>
          <p:nvPr>
            <p:ph type="title"/>
          </p:nvPr>
        </p:nvSpPr>
        <p:spPr/>
        <p:txBody>
          <a:bodyPr/>
          <a:lstStyle/>
          <a:p>
            <a:r>
              <a:rPr lang="en-US" dirty="0"/>
              <a:t>Motivating Scenario: </a:t>
            </a:r>
            <a:br>
              <a:rPr lang="en-US" dirty="0"/>
            </a:br>
            <a:r>
              <a:rPr lang="en-US" dirty="0"/>
              <a:t>Help Authors Write Sections on Related Work</a:t>
            </a:r>
          </a:p>
        </p:txBody>
      </p:sp>
      <p:sp>
        <p:nvSpPr>
          <p:cNvPr id="3" name="Content Placeholder 2">
            <a:extLst>
              <a:ext uri="{FF2B5EF4-FFF2-40B4-BE49-F238E27FC236}">
                <a16:creationId xmlns:a16="http://schemas.microsoft.com/office/drawing/2014/main" id="{6D81094A-F6A8-8DE0-887C-4E1644C4359B}"/>
              </a:ext>
            </a:extLst>
          </p:cNvPr>
          <p:cNvSpPr>
            <a:spLocks noGrp="1"/>
          </p:cNvSpPr>
          <p:nvPr>
            <p:ph sz="half" idx="1"/>
          </p:nvPr>
        </p:nvSpPr>
        <p:spPr>
          <a:xfrm>
            <a:off x="838199" y="1825625"/>
            <a:ext cx="10725241" cy="4351338"/>
          </a:xfrm>
        </p:spPr>
        <p:txBody>
          <a:bodyPr/>
          <a:lstStyle/>
          <a:p>
            <a:r>
              <a:rPr lang="en-US" dirty="0"/>
              <a:t>Four subtasks</a:t>
            </a:r>
          </a:p>
          <a:p>
            <a:pPr lvl="1"/>
            <a:r>
              <a:rPr lang="en-US" b="1" dirty="0"/>
              <a:t>candidate list generation</a:t>
            </a:r>
            <a:r>
              <a:rPr lang="en-US" dirty="0"/>
              <a:t>: list papers to discuss, </a:t>
            </a:r>
          </a:p>
          <a:p>
            <a:pPr lvl="1"/>
            <a:r>
              <a:rPr lang="en-US" b="1" dirty="0">
                <a:solidFill>
                  <a:schemeClr val="tx2">
                    <a:lumMod val="40000"/>
                    <a:lumOff val="60000"/>
                  </a:schemeClr>
                </a:solidFill>
              </a:rPr>
              <a:t>organization</a:t>
            </a:r>
            <a:r>
              <a:rPr lang="en-US" dirty="0">
                <a:solidFill>
                  <a:schemeClr val="tx2">
                    <a:lumMod val="40000"/>
                    <a:lumOff val="60000"/>
                  </a:schemeClr>
                </a:solidFill>
              </a:rPr>
              <a:t>: organize list by topic, time, etc., </a:t>
            </a:r>
          </a:p>
          <a:p>
            <a:pPr lvl="1"/>
            <a:r>
              <a:rPr lang="en-US" b="1" dirty="0">
                <a:solidFill>
                  <a:schemeClr val="tx2">
                    <a:lumMod val="40000"/>
                    <a:lumOff val="60000"/>
                  </a:schemeClr>
                </a:solidFill>
              </a:rPr>
              <a:t>summarization</a:t>
            </a:r>
            <a:r>
              <a:rPr lang="en-US" dirty="0">
                <a:solidFill>
                  <a:schemeClr val="tx2">
                    <a:lumMod val="40000"/>
                    <a:lumOff val="60000"/>
                  </a:schemeClr>
                </a:solidFill>
              </a:rPr>
              <a:t>: summarize papers, and </a:t>
            </a:r>
          </a:p>
          <a:p>
            <a:pPr lvl="1"/>
            <a:r>
              <a:rPr lang="en-US" b="1" dirty="0">
                <a:solidFill>
                  <a:schemeClr val="tx2">
                    <a:lumMod val="40000"/>
                    <a:lumOff val="60000"/>
                  </a:schemeClr>
                </a:solidFill>
              </a:rPr>
              <a:t>connecting the dots</a:t>
            </a:r>
            <a:r>
              <a:rPr lang="en-US" dirty="0">
                <a:solidFill>
                  <a:schemeClr val="tx2">
                    <a:lumMod val="40000"/>
                    <a:lumOff val="60000"/>
                  </a:schemeClr>
                </a:solidFill>
              </a:rPr>
              <a:t>: explain how papers are relevant to the present discussion</a:t>
            </a:r>
          </a:p>
        </p:txBody>
      </p:sp>
      <p:pic>
        <p:nvPicPr>
          <p:cNvPr id="7" name="Content Placeholder 6" descr="A table with black text&#10;&#10;Description automatically generated">
            <a:extLst>
              <a:ext uri="{FF2B5EF4-FFF2-40B4-BE49-F238E27FC236}">
                <a16:creationId xmlns:a16="http://schemas.microsoft.com/office/drawing/2014/main" id="{27D16E88-B2A0-A132-CD86-342CCA1ECAA3}"/>
              </a:ext>
            </a:extLst>
          </p:cNvPr>
          <p:cNvPicPr>
            <a:picLocks noGrp="1" noChangeAspect="1"/>
          </p:cNvPicPr>
          <p:nvPr>
            <p:ph sz="half" idx="2"/>
          </p:nvPr>
        </p:nvPicPr>
        <p:blipFill>
          <a:blip r:embed="rId2"/>
          <a:stretch>
            <a:fillRect/>
          </a:stretch>
        </p:blipFill>
        <p:spPr>
          <a:xfrm>
            <a:off x="914399" y="3935779"/>
            <a:ext cx="7052693" cy="2482742"/>
          </a:xfrm>
        </p:spPr>
      </p:pic>
      <p:sp>
        <p:nvSpPr>
          <p:cNvPr id="5" name="Slide Number Placeholder 4">
            <a:extLst>
              <a:ext uri="{FF2B5EF4-FFF2-40B4-BE49-F238E27FC236}">
                <a16:creationId xmlns:a16="http://schemas.microsoft.com/office/drawing/2014/main" id="{A7693A6E-D878-3E14-51AC-5F0E319AD7E0}"/>
              </a:ext>
            </a:extLst>
          </p:cNvPr>
          <p:cNvSpPr>
            <a:spLocks noGrp="1"/>
          </p:cNvSpPr>
          <p:nvPr>
            <p:ph type="sldNum" sz="quarter" idx="12"/>
          </p:nvPr>
        </p:nvSpPr>
        <p:spPr/>
        <p:txBody>
          <a:bodyPr/>
          <a:lstStyle/>
          <a:p>
            <a:fld id="{593EFD06-F981-B043-B150-D23324EBE6FE}" type="slidenum">
              <a:rPr lang="en-US" smtClean="0"/>
              <a:t>44</a:t>
            </a:fld>
            <a:endParaRPr lang="en-US"/>
          </a:p>
        </p:txBody>
      </p:sp>
    </p:spTree>
    <p:extLst>
      <p:ext uri="{BB962C8B-B14F-4D97-AF65-F5344CB8AC3E}">
        <p14:creationId xmlns:p14="http://schemas.microsoft.com/office/powerpoint/2010/main" val="188658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5255-6456-E4BA-20B7-0B37AB4F7E8D}"/>
              </a:ext>
            </a:extLst>
          </p:cNvPr>
          <p:cNvSpPr>
            <a:spLocks noGrp="1"/>
          </p:cNvSpPr>
          <p:nvPr>
            <p:ph type="title"/>
          </p:nvPr>
        </p:nvSpPr>
        <p:spPr/>
        <p:txBody>
          <a:bodyPr/>
          <a:lstStyle/>
          <a:p>
            <a:r>
              <a:rPr lang="en-US" dirty="0"/>
              <a:t>Similarities and Differences: CBF &amp; GB</a:t>
            </a:r>
          </a:p>
        </p:txBody>
      </p:sp>
      <p:sp>
        <p:nvSpPr>
          <p:cNvPr id="8" name="Text Placeholder 7">
            <a:extLst>
              <a:ext uri="{FF2B5EF4-FFF2-40B4-BE49-F238E27FC236}">
                <a16:creationId xmlns:a16="http://schemas.microsoft.com/office/drawing/2014/main" id="{390934D7-3D9C-FAD5-9385-F3D3DD584C4F}"/>
              </a:ext>
            </a:extLst>
          </p:cNvPr>
          <p:cNvSpPr>
            <a:spLocks noGrp="1"/>
          </p:cNvSpPr>
          <p:nvPr>
            <p:ph type="body" idx="1"/>
          </p:nvPr>
        </p:nvSpPr>
        <p:spPr/>
        <p:txBody>
          <a:bodyPr/>
          <a:lstStyle/>
          <a:p>
            <a:r>
              <a:rPr lang="en-US" dirty="0"/>
              <a:t>Similarities of CBF &amp; GB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960C9D-B9B3-B881-074B-BB2ADB85AC3C}"/>
                  </a:ext>
                </a:extLst>
              </p:cNvPr>
              <p:cNvSpPr>
                <a:spLocks noGrp="1"/>
              </p:cNvSpPr>
              <p:nvPr>
                <p:ph sz="half" idx="2"/>
              </p:nvPr>
            </p:nvSpPr>
            <p:spPr/>
            <p:txBody>
              <a:bodyPr/>
              <a:lstStyle/>
              <a:p>
                <a:r>
                  <a:rPr lang="en-US" dirty="0"/>
                  <a:t>Embeddings</a:t>
                </a:r>
              </a:p>
              <a:p>
                <a:pPr lvl="1"/>
                <a:r>
                  <a:rPr lang="en-US" dirty="0"/>
                  <a:t>Both CBF and GB </a:t>
                </a:r>
              </a:p>
              <a:p>
                <a:pPr lvl="2"/>
                <a:r>
                  <a:rPr lang="en-US" dirty="0"/>
                  <a:t>represent papers as vectors</a:t>
                </a:r>
              </a:p>
              <a:p>
                <a:pPr lvl="1"/>
                <a14:m>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𝑣𝑒𝑐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𝑣𝑒𝑐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Recommendation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ANN</a:t>
                </a:r>
              </a:p>
              <a:p>
                <a:pPr lvl="2"/>
                <a:r>
                  <a:rPr lang="en-US" dirty="0"/>
                  <a:t>Approx nearest Neighbors</a:t>
                </a:r>
              </a:p>
              <a:p>
                <a:pPr lvl="3"/>
                <a:r>
                  <a:rPr lang="en-US" dirty="0"/>
                  <a:t>Query is a paper (or vector)</a:t>
                </a:r>
              </a:p>
              <a:p>
                <a:pPr lvl="3"/>
                <a:r>
                  <a:rPr lang="en-US" dirty="0"/>
                  <a:t>Output nearby papers in S2</a:t>
                </a:r>
              </a:p>
            </p:txBody>
          </p:sp>
        </mc:Choice>
        <mc:Fallback xmlns="">
          <p:sp>
            <p:nvSpPr>
              <p:cNvPr id="3" name="Content Placeholder 2">
                <a:extLst>
                  <a:ext uri="{FF2B5EF4-FFF2-40B4-BE49-F238E27FC236}">
                    <a16:creationId xmlns:a16="http://schemas.microsoft.com/office/drawing/2014/main" id="{0B960C9D-B9B3-B881-074B-BB2ADB85AC3C}"/>
                  </a:ext>
                </a:extLst>
              </p:cNvPr>
              <p:cNvSpPr>
                <a:spLocks noGrp="1" noRot="1" noChangeAspect="1" noMove="1" noResize="1" noEditPoints="1" noAdjustHandles="1" noChangeArrowheads="1" noChangeShapeType="1" noTextEdit="1"/>
              </p:cNvSpPr>
              <p:nvPr>
                <p:ph sz="half" idx="2"/>
              </p:nvPr>
            </p:nvSpPr>
            <p:spPr>
              <a:blipFill>
                <a:blip r:embed="rId2"/>
                <a:stretch>
                  <a:fillRect l="-2211" t="-2749"/>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17C6F541-4936-0BA7-AA52-55AB2DD465D3}"/>
              </a:ext>
            </a:extLst>
          </p:cNvPr>
          <p:cNvSpPr>
            <a:spLocks noGrp="1"/>
          </p:cNvSpPr>
          <p:nvPr>
            <p:ph type="body" sz="quarter" idx="3"/>
          </p:nvPr>
        </p:nvSpPr>
        <p:spPr/>
        <p:txBody>
          <a:bodyPr/>
          <a:lstStyle/>
          <a:p>
            <a:r>
              <a:rPr lang="en-US" dirty="0"/>
              <a:t>Differences between CBF &amp; GB</a:t>
            </a:r>
          </a:p>
        </p:txBody>
      </p:sp>
      <p:pic>
        <p:nvPicPr>
          <p:cNvPr id="7" name="Content Placeholder 6" descr="A table with text on it&#10;&#10;Description automatically generated">
            <a:extLst>
              <a:ext uri="{FF2B5EF4-FFF2-40B4-BE49-F238E27FC236}">
                <a16:creationId xmlns:a16="http://schemas.microsoft.com/office/drawing/2014/main" id="{9D0AB547-7E05-67FF-4B0C-F3A684BC19C7}"/>
              </a:ext>
            </a:extLst>
          </p:cNvPr>
          <p:cNvPicPr>
            <a:picLocks noGrp="1" noChangeAspect="1"/>
          </p:cNvPicPr>
          <p:nvPr>
            <p:ph sz="quarter" idx="4"/>
          </p:nvPr>
        </p:nvPicPr>
        <p:blipFill>
          <a:blip r:embed="rId3"/>
          <a:stretch>
            <a:fillRect/>
          </a:stretch>
        </p:blipFill>
        <p:spPr>
          <a:xfrm>
            <a:off x="6293692" y="2505075"/>
            <a:ext cx="5058520" cy="4134019"/>
          </a:xfrm>
        </p:spPr>
      </p:pic>
      <p:sp>
        <p:nvSpPr>
          <p:cNvPr id="5" name="Slide Number Placeholder 4">
            <a:extLst>
              <a:ext uri="{FF2B5EF4-FFF2-40B4-BE49-F238E27FC236}">
                <a16:creationId xmlns:a16="http://schemas.microsoft.com/office/drawing/2014/main" id="{519ACE83-076E-232D-2D37-F1DA02A24B21}"/>
              </a:ext>
            </a:extLst>
          </p:cNvPr>
          <p:cNvSpPr>
            <a:spLocks noGrp="1"/>
          </p:cNvSpPr>
          <p:nvPr>
            <p:ph type="sldNum" sz="quarter" idx="12"/>
          </p:nvPr>
        </p:nvSpPr>
        <p:spPr/>
        <p:txBody>
          <a:bodyPr/>
          <a:lstStyle/>
          <a:p>
            <a:fld id="{593EFD06-F981-B043-B150-D23324EBE6FE}" type="slidenum">
              <a:rPr lang="en-US" smtClean="0"/>
              <a:t>45</a:t>
            </a:fld>
            <a:endParaRPr lang="en-US"/>
          </a:p>
        </p:txBody>
      </p:sp>
    </p:spTree>
    <p:extLst>
      <p:ext uri="{BB962C8B-B14F-4D97-AF65-F5344CB8AC3E}">
        <p14:creationId xmlns:p14="http://schemas.microsoft.com/office/powerpoint/2010/main" val="44915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Differences</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fontScale="85000" lnSpcReduction="10000"/>
          </a:bodyPr>
          <a:lstStyle/>
          <a:p>
            <a:r>
              <a:rPr lang="en-US" dirty="0"/>
              <a:t>Inputs: </a:t>
            </a:r>
          </a:p>
          <a:p>
            <a:pPr lvl="1"/>
            <a:r>
              <a:rPr lang="en-US" dirty="0"/>
              <a:t>Titles and abstracts for CBF; </a:t>
            </a:r>
          </a:p>
          <a:p>
            <a:pPr lvl="1"/>
            <a:r>
              <a:rPr lang="en-US" dirty="0"/>
              <a:t>citations for GB.</a:t>
            </a:r>
          </a:p>
          <a:p>
            <a:r>
              <a:rPr lang="en-US" dirty="0"/>
              <a:t>Interpretations: </a:t>
            </a:r>
          </a:p>
          <a:p>
            <a:pPr lvl="1"/>
            <a:r>
              <a:rPr lang="en-US" dirty="0"/>
              <a:t>For CBF, large cosines indicate similar abstracts</a:t>
            </a:r>
          </a:p>
          <a:p>
            <a:pPr lvl="1"/>
            <a:r>
              <a:rPr lang="en-US" dirty="0"/>
              <a:t>for GB, large cosines indicate similarity in terms of random walks on citation graph.</a:t>
            </a:r>
          </a:p>
          <a:p>
            <a:r>
              <a:rPr lang="en-US" dirty="0"/>
              <a:t>History:</a:t>
            </a:r>
          </a:p>
          <a:p>
            <a:pPr lvl="1"/>
            <a:r>
              <a:rPr lang="en-US" dirty="0"/>
              <a:t>Deep networks evolved from NLP</a:t>
            </a:r>
          </a:p>
          <a:p>
            <a:pPr lvl="1"/>
            <a:r>
              <a:rPr lang="en-US" dirty="0"/>
              <a:t>whereas spectral clustering has roots in Linear Algebra </a:t>
            </a:r>
          </a:p>
          <a:p>
            <a:pPr lvl="2"/>
            <a:r>
              <a:rPr lang="en-US" dirty="0"/>
              <a:t>and was inspired by use cases such as traffic analysis in Applied Math.</a:t>
            </a:r>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46</a:t>
            </a:fld>
            <a:endParaRPr lang="en-US"/>
          </a:p>
        </p:txBody>
      </p:sp>
      <p:pic>
        <p:nvPicPr>
          <p:cNvPr id="3" name="Content Placeholder 6" descr="A table with text on it&#10;&#10;Description automatically generated">
            <a:extLst>
              <a:ext uri="{FF2B5EF4-FFF2-40B4-BE49-F238E27FC236}">
                <a16:creationId xmlns:a16="http://schemas.microsoft.com/office/drawing/2014/main" id="{4D9DB361-83AC-61D7-A5B8-77A6BC756C53}"/>
              </a:ext>
            </a:extLst>
          </p:cNvPr>
          <p:cNvPicPr>
            <a:picLocks noGrp="1" noChangeAspect="1"/>
          </p:cNvPicPr>
          <p:nvPr>
            <p:ph sz="half" idx="2"/>
          </p:nvPr>
        </p:nvPicPr>
        <p:blipFill>
          <a:blip r:embed="rId2"/>
          <a:stretch>
            <a:fillRect/>
          </a:stretch>
        </p:blipFill>
        <p:spPr>
          <a:xfrm>
            <a:off x="6172200" y="1883992"/>
            <a:ext cx="5181600" cy="4234603"/>
          </a:xfrm>
        </p:spPr>
      </p:pic>
      <p:sp>
        <p:nvSpPr>
          <p:cNvPr id="4" name="Rectangle 3">
            <a:extLst>
              <a:ext uri="{FF2B5EF4-FFF2-40B4-BE49-F238E27FC236}">
                <a16:creationId xmlns:a16="http://schemas.microsoft.com/office/drawing/2014/main" id="{EDC5C4E9-AE5F-1686-F4FB-B4D9E81B85AB}"/>
              </a:ext>
            </a:extLst>
          </p:cNvPr>
          <p:cNvSpPr/>
          <p:nvPr/>
        </p:nvSpPr>
        <p:spPr>
          <a:xfrm>
            <a:off x="6396425" y="2244436"/>
            <a:ext cx="4777631" cy="173254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26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Differences</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lnSpcReduction="10000"/>
          </a:bodyPr>
          <a:lstStyle/>
          <a:p>
            <a:r>
              <a:rPr lang="en-US" dirty="0"/>
              <a:t>Implementation Details: </a:t>
            </a:r>
          </a:p>
          <a:p>
            <a:pPr lvl="1"/>
            <a:r>
              <a:rPr lang="en-US" dirty="0"/>
              <a:t>We use Specter (a deep network) for CBF and </a:t>
            </a:r>
            <a:r>
              <a:rPr lang="en-US" dirty="0" err="1"/>
              <a:t>ProNE</a:t>
            </a:r>
            <a:r>
              <a:rPr lang="en-US" dirty="0"/>
              <a:t> (spectral clustering) for GB. </a:t>
            </a:r>
          </a:p>
          <a:p>
            <a:r>
              <a:rPr lang="en-US" dirty="0"/>
              <a:t>Computational Bottlenecks: </a:t>
            </a:r>
          </a:p>
          <a:p>
            <a:pPr lvl="1"/>
            <a:r>
              <a:rPr lang="en-US" dirty="0"/>
              <a:t>Deep networks are limited by computational cycles, </a:t>
            </a:r>
          </a:p>
          <a:p>
            <a:pPr lvl="2"/>
            <a:r>
              <a:rPr lang="en-US" dirty="0"/>
              <a:t>whereas spectral clustering is limited by memory. </a:t>
            </a:r>
          </a:p>
          <a:p>
            <a:pPr lvl="1"/>
            <a:r>
              <a:rPr lang="en-US" dirty="0"/>
              <a:t>We use GPUs for deep networks, </a:t>
            </a:r>
          </a:p>
          <a:p>
            <a:pPr lvl="2"/>
            <a:r>
              <a:rPr lang="en-US" dirty="0"/>
              <a:t>and terabytes of RAM to compute SVDs for spectral clustering</a:t>
            </a:r>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47</a:t>
            </a:fld>
            <a:endParaRPr lang="en-US"/>
          </a:p>
        </p:txBody>
      </p:sp>
      <p:pic>
        <p:nvPicPr>
          <p:cNvPr id="10" name="Content Placeholder 6" descr="A table with text on it&#10;&#10;Description automatically generated">
            <a:extLst>
              <a:ext uri="{FF2B5EF4-FFF2-40B4-BE49-F238E27FC236}">
                <a16:creationId xmlns:a16="http://schemas.microsoft.com/office/drawing/2014/main" id="{8640A75C-FAD0-87FF-BB78-6DA642CD21D8}"/>
              </a:ext>
            </a:extLst>
          </p:cNvPr>
          <p:cNvPicPr>
            <a:picLocks noGrp="1" noChangeAspect="1"/>
          </p:cNvPicPr>
          <p:nvPr>
            <p:ph sz="half" idx="2"/>
          </p:nvPr>
        </p:nvPicPr>
        <p:blipFill>
          <a:blip r:embed="rId2"/>
          <a:stretch>
            <a:fillRect/>
          </a:stretch>
        </p:blipFill>
        <p:spPr>
          <a:xfrm>
            <a:off x="6172200" y="1883992"/>
            <a:ext cx="5181600" cy="4234603"/>
          </a:xfrm>
        </p:spPr>
      </p:pic>
      <p:sp>
        <p:nvSpPr>
          <p:cNvPr id="11" name="Rectangle 10">
            <a:extLst>
              <a:ext uri="{FF2B5EF4-FFF2-40B4-BE49-F238E27FC236}">
                <a16:creationId xmlns:a16="http://schemas.microsoft.com/office/drawing/2014/main" id="{F8E7F1C7-F025-3507-265C-859266AD327C}"/>
              </a:ext>
            </a:extLst>
          </p:cNvPr>
          <p:cNvSpPr/>
          <p:nvPr/>
        </p:nvSpPr>
        <p:spPr>
          <a:xfrm>
            <a:off x="6374184" y="3924482"/>
            <a:ext cx="4777631" cy="45938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6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798E6-E09B-ADF6-2E7E-676D0717147E}"/>
              </a:ext>
            </a:extLst>
          </p:cNvPr>
          <p:cNvSpPr>
            <a:spLocks noGrp="1"/>
          </p:cNvSpPr>
          <p:nvPr>
            <p:ph type="title"/>
          </p:nvPr>
        </p:nvSpPr>
        <p:spPr/>
        <p:txBody>
          <a:bodyPr/>
          <a:lstStyle/>
          <a:p>
            <a:r>
              <a:rPr lang="en-US" dirty="0"/>
              <a:t>More Differences</a:t>
            </a:r>
          </a:p>
        </p:txBody>
      </p:sp>
      <p:sp>
        <p:nvSpPr>
          <p:cNvPr id="3" name="Content Placeholder 2">
            <a:extLst>
              <a:ext uri="{FF2B5EF4-FFF2-40B4-BE49-F238E27FC236}">
                <a16:creationId xmlns:a16="http://schemas.microsoft.com/office/drawing/2014/main" id="{CFF1D622-24C1-C036-76F9-09AE77454737}"/>
              </a:ext>
            </a:extLst>
          </p:cNvPr>
          <p:cNvSpPr>
            <a:spLocks noGrp="1"/>
          </p:cNvSpPr>
          <p:nvPr>
            <p:ph sz="half" idx="1"/>
          </p:nvPr>
        </p:nvSpPr>
        <p:spPr/>
        <p:txBody>
          <a:bodyPr>
            <a:normAutofit fontScale="70000" lnSpcReduction="20000"/>
          </a:bodyPr>
          <a:lstStyle/>
          <a:p>
            <a:r>
              <a:rPr lang="en-US" dirty="0"/>
              <a:t>Scale: </a:t>
            </a:r>
          </a:p>
          <a:p>
            <a:pPr lvl="1"/>
            <a:r>
              <a:rPr lang="en-US" dirty="0"/>
              <a:t>Larger graphs favor GB because of network effects.</a:t>
            </a:r>
          </a:p>
          <a:p>
            <a:r>
              <a:rPr lang="en-US" dirty="0"/>
              <a:t>Time Invariance: </a:t>
            </a:r>
          </a:p>
          <a:p>
            <a:pPr lvl="1"/>
            <a:r>
              <a:rPr lang="en-US" dirty="0"/>
              <a:t>CBF embeddings are time invariant because abstracts do not change after publication; </a:t>
            </a:r>
          </a:p>
          <a:p>
            <a:pPr lvl="1"/>
            <a:r>
              <a:rPr lang="en-US" dirty="0"/>
              <a:t>GB embeddings improve as papers accumulate citations over time. </a:t>
            </a:r>
          </a:p>
          <a:p>
            <a:r>
              <a:rPr lang="en-US" dirty="0"/>
              <a:t>Priors: </a:t>
            </a:r>
          </a:p>
          <a:p>
            <a:pPr lvl="1"/>
            <a:r>
              <a:rPr lang="en-US" dirty="0"/>
              <a:t>GB recommendations have more citations, </a:t>
            </a:r>
          </a:p>
          <a:p>
            <a:pPr lvl="1"/>
            <a:r>
              <a:rPr lang="en-US" dirty="0"/>
              <a:t>but are less recent </a:t>
            </a:r>
          </a:p>
          <a:p>
            <a:pPr lvl="2"/>
            <a:r>
              <a:rPr lang="en-US" dirty="0"/>
              <a:t>(because it takes time to accumulate citations). </a:t>
            </a:r>
          </a:p>
          <a:p>
            <a:r>
              <a:rPr lang="en-US" dirty="0"/>
              <a:t>Corner Cases and Missing Values: </a:t>
            </a:r>
          </a:p>
          <a:p>
            <a:pPr lvl="1"/>
            <a:r>
              <a:rPr lang="en-US" dirty="0"/>
              <a:t>Multiple perspectives create opportunities to improve robustness and coverage with error detection and imputing missing values.</a:t>
            </a:r>
          </a:p>
        </p:txBody>
      </p:sp>
      <p:sp>
        <p:nvSpPr>
          <p:cNvPr id="5" name="Slide Number Placeholder 4">
            <a:extLst>
              <a:ext uri="{FF2B5EF4-FFF2-40B4-BE49-F238E27FC236}">
                <a16:creationId xmlns:a16="http://schemas.microsoft.com/office/drawing/2014/main" id="{4CFF0697-396A-0695-3F9D-25EC2B0680CB}"/>
              </a:ext>
            </a:extLst>
          </p:cNvPr>
          <p:cNvSpPr>
            <a:spLocks noGrp="1"/>
          </p:cNvSpPr>
          <p:nvPr>
            <p:ph type="sldNum" sz="quarter" idx="12"/>
          </p:nvPr>
        </p:nvSpPr>
        <p:spPr/>
        <p:txBody>
          <a:bodyPr/>
          <a:lstStyle/>
          <a:p>
            <a:fld id="{593EFD06-F981-B043-B150-D23324EBE6FE}" type="slidenum">
              <a:rPr lang="en-US" smtClean="0"/>
              <a:t>48</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E4990729-BFC4-57E4-E91C-AF78B36FBAE6}"/>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FAD6635E-5FF1-7EF9-CE68-54895DEDB7AB}"/>
              </a:ext>
            </a:extLst>
          </p:cNvPr>
          <p:cNvSpPr/>
          <p:nvPr/>
        </p:nvSpPr>
        <p:spPr>
          <a:xfrm>
            <a:off x="6413926" y="4386047"/>
            <a:ext cx="4777631" cy="1056602"/>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9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Differences in More Detail</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pPr lvl="1"/>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49</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31060" y="2235685"/>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776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cstate="print"/>
          <a:srcRect l="51786" t="28294" r="31206" b="32822"/>
          <a:stretch/>
        </p:blipFill>
        <p:spPr bwMode="auto">
          <a:xfrm>
            <a:off x="0" y="-114420"/>
            <a:ext cx="5868528" cy="4318359"/>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63928" t="32178" r="28215" b="43412"/>
          <a:stretch>
            <a:fillRect/>
          </a:stretch>
        </p:blipFill>
        <p:spPr bwMode="auto">
          <a:xfrm>
            <a:off x="5333836" y="0"/>
            <a:ext cx="6800654" cy="6800654"/>
          </a:xfrm>
          <a:prstGeom prst="rect">
            <a:avLst/>
          </a:prstGeom>
          <a:noFill/>
          <a:ln w="9525">
            <a:noFill/>
            <a:miter lim="800000"/>
            <a:headEnd/>
            <a:tailEnd/>
          </a:ln>
        </p:spPr>
      </p:pic>
      <p:pic>
        <p:nvPicPr>
          <p:cNvPr id="2052" name="Picture 4" descr="Picture"/>
          <p:cNvPicPr>
            <a:picLocks noChangeAspect="1" noChangeArrowheads="1"/>
          </p:cNvPicPr>
          <p:nvPr/>
        </p:nvPicPr>
        <p:blipFill>
          <a:blip r:embed="rId4" cstate="print"/>
          <a:srcRect/>
          <a:stretch>
            <a:fillRect/>
          </a:stretch>
        </p:blipFill>
        <p:spPr bwMode="auto">
          <a:xfrm>
            <a:off x="167951" y="860661"/>
            <a:ext cx="4564994" cy="5939993"/>
          </a:xfrm>
          <a:prstGeom prst="rect">
            <a:avLst/>
          </a:prstGeom>
          <a:noFill/>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79357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Inputs and Perspectives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r>
              <a:rPr lang="en-US" dirty="0"/>
              <a:t>Inputs</a:t>
            </a:r>
          </a:p>
          <a:p>
            <a:pPr lvl="1"/>
            <a:r>
              <a:rPr lang="en-US" dirty="0"/>
              <a:t>CBF is based on abstracts</a:t>
            </a:r>
          </a:p>
          <a:p>
            <a:pPr lvl="1"/>
            <a:r>
              <a:rPr lang="en-US" dirty="0"/>
              <a:t>and GB is based on citations</a:t>
            </a:r>
          </a:p>
          <a:p>
            <a:r>
              <a:rPr lang="en-US" dirty="0"/>
              <a:t>Many of the differences</a:t>
            </a:r>
          </a:p>
          <a:p>
            <a:pPr lvl="1"/>
            <a:r>
              <a:rPr lang="en-US" dirty="0"/>
              <a:t>are consequences of inputs</a:t>
            </a:r>
          </a:p>
          <a:p>
            <a:r>
              <a:rPr lang="en-US" dirty="0"/>
              <a:t>Perspectives</a:t>
            </a:r>
          </a:p>
          <a:p>
            <a:pPr lvl="1"/>
            <a:r>
              <a:rPr lang="en-US" dirty="0"/>
              <a:t>Abstracts: </a:t>
            </a:r>
          </a:p>
          <a:p>
            <a:pPr lvl="2"/>
            <a:r>
              <a:rPr lang="en-US" dirty="0"/>
              <a:t>authors’ perspective</a:t>
            </a:r>
          </a:p>
          <a:p>
            <a:pPr lvl="1"/>
            <a:r>
              <a:rPr lang="en-US" dirty="0"/>
              <a:t>Citations: </a:t>
            </a:r>
          </a:p>
          <a:p>
            <a:pPr lvl="2"/>
            <a:r>
              <a:rPr lang="en-US" dirty="0"/>
              <a:t>responses from audience</a:t>
            </a:r>
          </a:p>
          <a:p>
            <a:pPr lvl="1"/>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50</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31060" y="2235685"/>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5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70000" lnSpcReduction="20000"/>
          </a:bodyPr>
          <a:lstStyle/>
          <a:p>
            <a:r>
              <a:rPr lang="en-US" dirty="0"/>
              <a:t>CBF and GB come from </a:t>
            </a:r>
          </a:p>
          <a:p>
            <a:pPr lvl="1"/>
            <a:r>
              <a:rPr lang="en-US" dirty="0"/>
              <a:t>different disciplines</a:t>
            </a:r>
          </a:p>
          <a:p>
            <a:pPr lvl="1"/>
            <a:r>
              <a:rPr lang="en-US" dirty="0"/>
              <a:t>with different motivations</a:t>
            </a:r>
          </a:p>
          <a:p>
            <a:r>
              <a:rPr lang="en-US" dirty="0"/>
              <a:t>Disciplines</a:t>
            </a:r>
          </a:p>
          <a:p>
            <a:pPr lvl="1"/>
            <a:r>
              <a:rPr lang="en-US" dirty="0"/>
              <a:t>CBF: Deep Nets &amp; LLMs from CS</a:t>
            </a:r>
          </a:p>
          <a:p>
            <a:pPr lvl="1"/>
            <a:r>
              <a:rPr lang="en-US" dirty="0"/>
              <a:t>GB: Eigenvectors (like Page Rank)</a:t>
            </a:r>
          </a:p>
          <a:p>
            <a:pPr lvl="2"/>
            <a:r>
              <a:rPr lang="en-US" dirty="0"/>
              <a:t>Linear Algebra</a:t>
            </a:r>
          </a:p>
          <a:p>
            <a:pPr lvl="2"/>
            <a:r>
              <a:rPr lang="en-US" dirty="0"/>
              <a:t>Spectral Clustering</a:t>
            </a:r>
          </a:p>
          <a:p>
            <a:pPr lvl="2"/>
            <a:r>
              <a:rPr lang="en-US" dirty="0"/>
              <a:t>Applied Math</a:t>
            </a:r>
          </a:p>
          <a:p>
            <a:r>
              <a:rPr lang="en-US" dirty="0"/>
              <a:t>Motivations (Use Cases)</a:t>
            </a:r>
          </a:p>
          <a:p>
            <a:pPr lvl="1"/>
            <a:r>
              <a:rPr lang="en-US" dirty="0"/>
              <a:t>GB: Traffic Analysis</a:t>
            </a:r>
          </a:p>
          <a:p>
            <a:pPr lvl="2"/>
            <a:r>
              <a:rPr lang="en-US" dirty="0"/>
              <a:t>Know who is talking to who</a:t>
            </a:r>
          </a:p>
          <a:p>
            <a:pPr lvl="2"/>
            <a:r>
              <a:rPr lang="en-US" dirty="0"/>
              <a:t>But not what they are saying</a:t>
            </a:r>
          </a:p>
          <a:p>
            <a:pPr lvl="1"/>
            <a:r>
              <a:rPr lang="en-US" dirty="0"/>
              <a:t>CBF: NLP use cases</a:t>
            </a:r>
          </a:p>
          <a:p>
            <a:pPr lvl="2"/>
            <a:r>
              <a:rPr lang="en-US" dirty="0"/>
              <a:t>Situation is reversed</a:t>
            </a:r>
          </a:p>
          <a:p>
            <a:pPr lvl="3"/>
            <a:r>
              <a:rPr lang="en-US" dirty="0"/>
              <a:t>Know the content, but not the context of </a:t>
            </a:r>
          </a:p>
          <a:p>
            <a:pPr lvl="3"/>
            <a:r>
              <a:rPr lang="en-US" dirty="0"/>
              <a:t>how documents are connected to one another</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51</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66060" y="2677573"/>
            <a:ext cx="4777631" cy="656267"/>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5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lstStyle/>
          <a:p>
            <a:r>
              <a:rPr lang="en-US" dirty="0"/>
              <a:t>Large cosines suggest papers are similar to one another</a:t>
            </a:r>
          </a:p>
          <a:p>
            <a:pPr lvl="1"/>
            <a:r>
              <a:rPr lang="en-US" dirty="0"/>
              <a:t>But for different reasons</a:t>
            </a:r>
          </a:p>
          <a:p>
            <a:r>
              <a:rPr lang="en-US" dirty="0"/>
              <a:t>CBF: large cosines </a:t>
            </a:r>
            <a:r>
              <a:rPr lang="en-US" dirty="0">
                <a:sym typeface="Wingdings" pitchFamily="2" charset="2"/>
              </a:rPr>
              <a:t> </a:t>
            </a:r>
          </a:p>
          <a:p>
            <a:pPr lvl="1"/>
            <a:r>
              <a:rPr lang="en-US" dirty="0">
                <a:sym typeface="Wingdings" pitchFamily="2" charset="2"/>
              </a:rPr>
              <a:t>abstracts use similar words </a:t>
            </a:r>
          </a:p>
          <a:p>
            <a:pPr lvl="1"/>
            <a:r>
              <a:rPr lang="en-US" dirty="0">
                <a:sym typeface="Wingdings" pitchFamily="2" charset="2"/>
              </a:rPr>
              <a:t>in terms of LLMs</a:t>
            </a:r>
          </a:p>
          <a:p>
            <a:r>
              <a:rPr lang="en-US" dirty="0">
                <a:sym typeface="Wingdings" pitchFamily="2" charset="2"/>
              </a:rPr>
              <a:t>GB: </a:t>
            </a:r>
            <a:r>
              <a:rPr lang="en-US" dirty="0"/>
              <a:t>large cosines </a:t>
            </a:r>
            <a:r>
              <a:rPr lang="en-US" dirty="0">
                <a:sym typeface="Wingdings" pitchFamily="2" charset="2"/>
              </a:rPr>
              <a:t> </a:t>
            </a:r>
          </a:p>
          <a:p>
            <a:pPr lvl="1"/>
            <a:r>
              <a:rPr lang="en-US" dirty="0">
                <a:sym typeface="Wingdings" pitchFamily="2" charset="2"/>
              </a:rPr>
              <a:t>papers are near one another</a:t>
            </a:r>
          </a:p>
          <a:p>
            <a:pPr lvl="1"/>
            <a:r>
              <a:rPr lang="en-US" dirty="0">
                <a:sym typeface="Wingdings" pitchFamily="2" charset="2"/>
              </a:rPr>
              <a:t>in terms of random walks</a:t>
            </a:r>
          </a:p>
          <a:p>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52</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48560" y="3530720"/>
            <a:ext cx="4777631" cy="4331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25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lnSpcReduction="10000"/>
          </a:bodyPr>
          <a:lstStyle/>
          <a:p>
            <a:r>
              <a:rPr lang="en-US" dirty="0"/>
              <a:t>Embeddings</a:t>
            </a:r>
          </a:p>
          <a:p>
            <a:pPr lvl="1"/>
            <a:r>
              <a:rPr lang="en-US" dirty="0"/>
              <a:t>CBF: Specter, a BERT-like deep net</a:t>
            </a:r>
          </a:p>
          <a:p>
            <a:pPr lvl="1"/>
            <a:r>
              <a:rPr lang="en-US" dirty="0"/>
              <a:t>GB: </a:t>
            </a:r>
            <a:r>
              <a:rPr lang="en-US" dirty="0" err="1"/>
              <a:t>ProNE</a:t>
            </a:r>
            <a:r>
              <a:rPr lang="en-US" dirty="0"/>
              <a:t>, spectral clustering</a:t>
            </a:r>
          </a:p>
          <a:p>
            <a:r>
              <a:rPr lang="en-US" dirty="0"/>
              <a:t>For Specter,</a:t>
            </a:r>
          </a:p>
          <a:p>
            <a:pPr lvl="1"/>
            <a:r>
              <a:rPr lang="en-US" dirty="0"/>
              <a:t>no need for training or inference</a:t>
            </a:r>
          </a:p>
          <a:p>
            <a:pPr lvl="2"/>
            <a:r>
              <a:rPr lang="en-US" dirty="0"/>
              <a:t>because S2 distributes models and vectors</a:t>
            </a:r>
          </a:p>
          <a:p>
            <a:pPr lvl="1"/>
            <a:r>
              <a:rPr lang="en-US" dirty="0"/>
              <a:t>citations are not used for inference,</a:t>
            </a:r>
          </a:p>
          <a:p>
            <a:pPr lvl="2"/>
            <a:r>
              <a:rPr lang="en-US" dirty="0"/>
              <a:t>but are used for fine-tuning</a:t>
            </a:r>
          </a:p>
          <a:p>
            <a:r>
              <a:rPr lang="en-US" dirty="0"/>
              <a:t>For </a:t>
            </a:r>
            <a:r>
              <a:rPr lang="en-US" dirty="0" err="1"/>
              <a:t>ProNE</a:t>
            </a:r>
            <a:r>
              <a:rPr lang="en-US" dirty="0"/>
              <a:t>, we had to compute them ourselves (heavy lifting)</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53</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26871" y="3313612"/>
            <a:ext cx="4777631" cy="1097280"/>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1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More Implementation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ProNE heavy lifting</a:t>
                </a:r>
              </a:p>
              <a:p>
                <a:pPr lvl="1"/>
                <a:r>
                  <a:rPr lang="en-US" dirty="0"/>
                  <a:t>It takes a few days and a few TBs</a:t>
                </a:r>
              </a:p>
              <a:p>
                <a:pPr lvl="1"/>
                <a:r>
                  <a:rPr lang="en-US" dirty="0"/>
                  <a:t>to compute SVD for larger graphs</a:t>
                </a:r>
              </a:p>
              <a:p>
                <a:pPr lvl="2"/>
                <a:r>
                  <a:rPr lang="en-US" dirty="0"/>
                  <a:t>100 bins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100% </m:t>
                    </m:r>
                  </m:oMath>
                </a14:m>
                <a:r>
                  <a:rPr lang="en-US" dirty="0"/>
                  <a:t>of S2</a:t>
                </a:r>
              </a:p>
              <a:p>
                <a:r>
                  <a:rPr lang="en-US" dirty="0"/>
                  <a:t>Specter fine-tuning</a:t>
                </a:r>
              </a:p>
              <a:p>
                <a:pPr lvl="1"/>
                <a:r>
                  <a:rPr lang="en-US" dirty="0"/>
                  <a:t>Start with </a:t>
                </a:r>
                <a:r>
                  <a:rPr lang="en-US" dirty="0" err="1"/>
                  <a:t>SciBERT</a:t>
                </a:r>
                <a:endParaRPr lang="en-US" dirty="0"/>
              </a:p>
              <a:p>
                <a:pPr lvl="1"/>
                <a:r>
                  <a:rPr lang="en-US" dirty="0"/>
                  <a:t>fine-tune with a few million triples</a:t>
                </a:r>
              </a:p>
              <a:p>
                <a:pPr lvl="2"/>
                <a14:m>
                  <m:oMath xmlns:m="http://schemas.openxmlformats.org/officeDocument/2006/math">
                    <m:r>
                      <a:rPr lang="en-US" i="1" dirty="0" smtClean="0">
                        <a:latin typeface="Cambria Math" panose="02040503050406030204" pitchFamily="18" charset="0"/>
                      </a:rPr>
                      <m:t>&lt;</m:t>
                    </m:r>
                    <m:r>
                      <a:rPr lang="en-US" i="1" dirty="0" smtClean="0">
                        <a:latin typeface="Cambria Math" panose="02040503050406030204" pitchFamily="18" charset="0"/>
                      </a:rPr>
                      <m:t>𝑞𝑢𝑒𝑟𝑦</m:t>
                    </m:r>
                    <m:r>
                      <a:rPr lang="en-US" i="1" dirty="0" smtClean="0">
                        <a:latin typeface="Cambria Math" panose="02040503050406030204" pitchFamily="18" charset="0"/>
                      </a:rPr>
                      <m:t>, </m:t>
                    </m:r>
                    <m:r>
                      <a:rPr lang="en-US" i="1" dirty="0" smtClean="0">
                        <a:latin typeface="Cambria Math" panose="02040503050406030204" pitchFamily="18" charset="0"/>
                      </a:rPr>
                      <m:t>𝑝𝑜𝑠</m:t>
                    </m:r>
                    <m:r>
                      <a:rPr lang="en-US" i="1" dirty="0" smtClean="0">
                        <a:latin typeface="Cambria Math" panose="02040503050406030204" pitchFamily="18" charset="0"/>
                      </a:rPr>
                      <m:t>, </m:t>
                    </m:r>
                    <m:r>
                      <a:rPr lang="en-US" i="1" dirty="0" smtClean="0">
                        <a:latin typeface="Cambria Math" panose="02040503050406030204" pitchFamily="18" charset="0"/>
                      </a:rPr>
                      <m:t>𝑛𝑒𝑔</m:t>
                    </m:r>
                    <m:r>
                      <a:rPr lang="en-US" i="1" dirty="0" smtClean="0">
                        <a:latin typeface="Cambria Math" panose="02040503050406030204" pitchFamily="18" charset="0"/>
                      </a:rPr>
                      <m:t>&gt;</m:t>
                    </m:r>
                  </m:oMath>
                </a14:m>
                <a:endParaRPr lang="en-US" dirty="0"/>
              </a:p>
              <a:p>
                <a:r>
                  <a:rPr lang="en-US" dirty="0" err="1"/>
                  <a:t>ProNE</a:t>
                </a:r>
                <a:r>
                  <a:rPr lang="en-US" dirty="0"/>
                  <a:t> trains on billions</a:t>
                </a:r>
              </a:p>
              <a:p>
                <a:pPr lvl="1"/>
                <a:r>
                  <a:rPr lang="en-US" dirty="0"/>
                  <a:t>as opposed to millions</a:t>
                </a:r>
              </a:p>
            </p:txBody>
          </p:sp>
        </mc:Choice>
        <mc:Fallback xmlns="">
          <p:sp>
            <p:nvSpPr>
              <p:cNvPr id="3" name="Content Placeholder 2">
                <a:extLst>
                  <a:ext uri="{FF2B5EF4-FFF2-40B4-BE49-F238E27FC236}">
                    <a16:creationId xmlns:a16="http://schemas.microsoft.com/office/drawing/2014/main" id="{78172F6D-3EF5-23AA-3C69-62A3DBAEEABD}"/>
                  </a:ext>
                </a:extLst>
              </p:cNvPr>
              <p:cNvSpPr>
                <a:spLocks noGrp="1" noRot="1" noChangeAspect="1" noMove="1" noResize="1" noEditPoints="1" noAdjustHandles="1" noChangeArrowheads="1" noChangeShapeType="1" noTextEdit="1"/>
              </p:cNvSpPr>
              <p:nvPr>
                <p:ph sz="half" idx="1"/>
              </p:nvPr>
            </p:nvSpPr>
            <p:spPr>
              <a:blipFill>
                <a:blip r:embed="rId2"/>
                <a:stretch>
                  <a:fillRect l="-2200" t="-2326" r="-7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54</a:t>
            </a:fld>
            <a:endParaRPr lang="en-US"/>
          </a:p>
        </p:txBody>
      </p:sp>
      <p:pic>
        <p:nvPicPr>
          <p:cNvPr id="10" name="Content Placeholder 9" descr="A comparison of a line graph&#10;&#10;Description automatically generated">
            <a:extLst>
              <a:ext uri="{FF2B5EF4-FFF2-40B4-BE49-F238E27FC236}">
                <a16:creationId xmlns:a16="http://schemas.microsoft.com/office/drawing/2014/main" id="{A4D4C5C7-EA59-7B7D-7D40-41BE274C19A2}"/>
              </a:ext>
            </a:extLst>
          </p:cNvPr>
          <p:cNvPicPr>
            <a:picLocks noGrp="1" noChangeAspect="1"/>
          </p:cNvPicPr>
          <p:nvPr>
            <p:ph sz="half" idx="2"/>
          </p:nvPr>
        </p:nvPicPr>
        <p:blipFill>
          <a:blip r:embed="rId3"/>
          <a:stretch>
            <a:fillRect/>
          </a:stretch>
        </p:blipFill>
        <p:spPr>
          <a:xfrm>
            <a:off x="6587331" y="1825625"/>
            <a:ext cx="4351338" cy="4351338"/>
          </a:xfrm>
        </p:spPr>
      </p:pic>
    </p:spTree>
    <p:extLst>
      <p:ext uri="{BB962C8B-B14F-4D97-AF65-F5344CB8AC3E}">
        <p14:creationId xmlns:p14="http://schemas.microsoft.com/office/powerpoint/2010/main" val="156730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Scale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a:xfrm>
                <a:off x="838200" y="1825625"/>
                <a:ext cx="5475514" cy="4351338"/>
              </a:xfrm>
            </p:spPr>
            <p:txBody>
              <a:bodyPr>
                <a:normAutofit fontScale="92500" lnSpcReduction="20000"/>
              </a:bodyPr>
              <a:lstStyle/>
              <a:p>
                <a:r>
                  <a:rPr lang="en-US" dirty="0"/>
                  <a:t>Scale favors </a:t>
                </a:r>
                <a:r>
                  <a:rPr lang="en-US" dirty="0" err="1"/>
                  <a:t>ProNE</a:t>
                </a:r>
                <a:r>
                  <a:rPr lang="en-US" dirty="0"/>
                  <a:t> (GB)</a:t>
                </a:r>
              </a:p>
              <a:p>
                <a:pPr lvl="1"/>
                <a:r>
                  <a:rPr lang="en-US" dirty="0"/>
                  <a:t>because of network effects</a:t>
                </a:r>
              </a:p>
              <a:p>
                <a:r>
                  <a:rPr lang="en-US" dirty="0"/>
                  <a:t>Network effects (Metcalfe’s Law)</a:t>
                </a:r>
              </a:p>
              <a:p>
                <a:pPr lvl="1"/>
                <a:r>
                  <a:rPr lang="en-US" dirty="0"/>
                  <a:t>nodes: </a:t>
                </a:r>
                <a14:m>
                  <m:oMath xmlns:m="http://schemas.openxmlformats.org/officeDocument/2006/math">
                    <m:r>
                      <a:rPr lang="en-US" i="1" dirty="0" smtClean="0">
                        <a:latin typeface="Cambria Math" panose="02040503050406030204" pitchFamily="18" charset="0"/>
                      </a:rPr>
                      <m:t>𝑛</m:t>
                    </m:r>
                  </m:oMath>
                </a14:m>
                <a:endParaRPr lang="en-US" dirty="0"/>
              </a:p>
              <a:p>
                <a:pPr lvl="1"/>
                <a:r>
                  <a:rPr lang="en-US" dirty="0"/>
                  <a:t>edges: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endParaRPr lang="en-US" dirty="0"/>
              </a:p>
              <a:p>
                <a:pPr lvl="1"/>
                <a:r>
                  <a:rPr lang="en-US" dirty="0"/>
                  <a:t>paths: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endParaRPr lang="en-US" dirty="0"/>
              </a:p>
              <a:p>
                <a:r>
                  <a:rPr lang="en-US" dirty="0"/>
                  <a:t>Citation Prediction Task</a:t>
                </a:r>
              </a:p>
              <a:p>
                <a:pPr lvl="1"/>
                <a:r>
                  <a:rPr lang="en-US" dirty="0"/>
                  <a:t>Does paper </a:t>
                </a:r>
                <a14:m>
                  <m:oMath xmlns:m="http://schemas.openxmlformats.org/officeDocument/2006/math">
                    <m:r>
                      <a:rPr lang="en-US" i="1" dirty="0" smtClean="0">
                        <a:latin typeface="Cambria Math" panose="02040503050406030204" pitchFamily="18" charset="0"/>
                      </a:rPr>
                      <m:t>𝑎</m:t>
                    </m:r>
                  </m:oMath>
                </a14:m>
                <a:r>
                  <a:rPr lang="en-US" dirty="0"/>
                  <a:t> cite paper </a:t>
                </a:r>
                <a14:m>
                  <m:oMath xmlns:m="http://schemas.openxmlformats.org/officeDocument/2006/math">
                    <m:r>
                      <a:rPr lang="en-US" i="1" dirty="0" smtClean="0">
                        <a:latin typeface="Cambria Math" panose="02040503050406030204" pitchFamily="18" charset="0"/>
                      </a:rPr>
                      <m:t>𝑏</m:t>
                    </m:r>
                  </m:oMath>
                </a14:m>
                <a:r>
                  <a:rPr lang="en-US" dirty="0"/>
                  <a:t>?</a:t>
                </a:r>
              </a:p>
              <a:p>
                <a:pPr lvl="1"/>
                <a:r>
                  <a:rPr lang="en-US" dirty="0"/>
                  <a:t>Given pairs: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oMath>
                </a14:m>
                <a:r>
                  <a:rPr lang="en-US" dirty="0"/>
                  <a:t> that are 1-4 hops apart</a:t>
                </a:r>
              </a:p>
              <a:p>
                <a:pPr lvl="1"/>
                <a:r>
                  <a:rPr lang="en-US" dirty="0"/>
                  <a:t>Classification: is this pair 1 hop apart?</a:t>
                </a:r>
              </a:p>
              <a:p>
                <a:r>
                  <a:rPr lang="en-US" dirty="0"/>
                  <a:t>Binning:</a:t>
                </a:r>
              </a:p>
              <a:p>
                <a:pPr lvl="1"/>
                <a:r>
                  <a:rPr lang="en-US" dirty="0"/>
                  <a:t>Train 100 </a:t>
                </a:r>
                <a:r>
                  <a:rPr lang="en-US" dirty="0" err="1"/>
                  <a:t>ProNE</a:t>
                </a:r>
                <a:r>
                  <a:rPr lang="en-US" dirty="0"/>
                  <a:t> models</a:t>
                </a:r>
              </a:p>
              <a:p>
                <a:endParaRPr lang="en-US" dirty="0"/>
              </a:p>
            </p:txBody>
          </p:sp>
        </mc:Choice>
        <mc:Fallback xmlns="">
          <p:sp>
            <p:nvSpPr>
              <p:cNvPr id="3" name="Content Placeholder 2">
                <a:extLst>
                  <a:ext uri="{FF2B5EF4-FFF2-40B4-BE49-F238E27FC236}">
                    <a16:creationId xmlns:a16="http://schemas.microsoft.com/office/drawing/2014/main" id="{78172F6D-3EF5-23AA-3C69-62A3DBAEEABD}"/>
                  </a:ext>
                </a:extLst>
              </p:cNvPr>
              <p:cNvSpPr>
                <a:spLocks noGrp="1" noRot="1" noChangeAspect="1" noMove="1" noResize="1" noEditPoints="1" noAdjustHandles="1" noChangeArrowheads="1" noChangeShapeType="1" noTextEdit="1"/>
              </p:cNvSpPr>
              <p:nvPr>
                <p:ph sz="half" idx="1"/>
              </p:nvPr>
            </p:nvSpPr>
            <p:spPr>
              <a:xfrm>
                <a:off x="838200" y="1825625"/>
                <a:ext cx="5475514" cy="4351338"/>
              </a:xfrm>
              <a:blipFill>
                <a:blip r:embed="rId2"/>
                <a:stretch>
                  <a:fillRect l="-1852" t="-348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55</a:t>
            </a:fld>
            <a:endParaRPr lang="en-US"/>
          </a:p>
        </p:txBody>
      </p:sp>
      <p:pic>
        <p:nvPicPr>
          <p:cNvPr id="13" name="Content Placeholder 9">
            <a:extLst>
              <a:ext uri="{FF2B5EF4-FFF2-40B4-BE49-F238E27FC236}">
                <a16:creationId xmlns:a16="http://schemas.microsoft.com/office/drawing/2014/main" id="{45FB16B6-B071-AF21-9F27-0FC5E026CCA0}"/>
              </a:ext>
            </a:extLst>
          </p:cNvPr>
          <p:cNvPicPr>
            <a:picLocks noGrp="1" noChangeAspect="1"/>
          </p:cNvPicPr>
          <p:nvPr>
            <p:ph sz="half" idx="2"/>
          </p:nvPr>
        </p:nvPicPr>
        <p:blipFill>
          <a:blip r:embed="rId3"/>
          <a:stretch>
            <a:fillRect/>
          </a:stretch>
        </p:blipFill>
        <p:spPr>
          <a:xfrm>
            <a:off x="6313714" y="493114"/>
            <a:ext cx="5181600" cy="3798576"/>
          </a:xfrm>
        </p:spPr>
      </p:pic>
      <p:pic>
        <p:nvPicPr>
          <p:cNvPr id="15" name="Picture 14" descr="A close-up of a label&#10;&#10;Description automatically generated">
            <a:extLst>
              <a:ext uri="{FF2B5EF4-FFF2-40B4-BE49-F238E27FC236}">
                <a16:creationId xmlns:a16="http://schemas.microsoft.com/office/drawing/2014/main" id="{345C64E9-4836-5A33-11D7-15A4E1E60C61}"/>
              </a:ext>
            </a:extLst>
          </p:cNvPr>
          <p:cNvPicPr>
            <a:picLocks noChangeAspect="1"/>
          </p:cNvPicPr>
          <p:nvPr/>
        </p:nvPicPr>
        <p:blipFill>
          <a:blip r:embed="rId4"/>
          <a:stretch>
            <a:fillRect/>
          </a:stretch>
        </p:blipFill>
        <p:spPr>
          <a:xfrm>
            <a:off x="6259285" y="4575699"/>
            <a:ext cx="6016637" cy="1610607"/>
          </a:xfrm>
          <a:prstGeom prst="rect">
            <a:avLst/>
          </a:prstGeom>
        </p:spPr>
      </p:pic>
    </p:spTree>
    <p:extLst>
      <p:ext uri="{BB962C8B-B14F-4D97-AF65-F5344CB8AC3E}">
        <p14:creationId xmlns:p14="http://schemas.microsoft.com/office/powerpoint/2010/main" val="1916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6/21/2023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56</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99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Time Invariance and Priors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Time Invariance</a:t>
            </a:r>
          </a:p>
          <a:p>
            <a:pPr lvl="1"/>
            <a:r>
              <a:rPr lang="en-US" dirty="0"/>
              <a:t>Authors cannot change abstracts after publication</a:t>
            </a:r>
          </a:p>
          <a:p>
            <a:pPr lvl="2"/>
            <a:r>
              <a:rPr lang="en-US" dirty="0"/>
              <a:t>But audience perspective evolves over time</a:t>
            </a:r>
          </a:p>
          <a:p>
            <a:pPr lvl="2"/>
            <a:r>
              <a:rPr lang="en-US" dirty="0"/>
              <a:t>Citations accumulate years after publication</a:t>
            </a:r>
          </a:p>
          <a:p>
            <a:r>
              <a:rPr lang="en-US" dirty="0"/>
              <a:t>Priors</a:t>
            </a:r>
          </a:p>
          <a:p>
            <a:pPr lvl="1"/>
            <a:r>
              <a:rPr lang="en-US" dirty="0"/>
              <a:t>GB returns papers that have more citations but less recent</a:t>
            </a:r>
          </a:p>
          <a:p>
            <a:pPr lvl="2"/>
            <a:r>
              <a:rPr lang="en-US" dirty="0"/>
              <a:t>Because it can take time for papers to accumulate citations</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57</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374184" y="4376058"/>
            <a:ext cx="4777631" cy="90569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28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Time Invariance and Priors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solidFill>
                  <a:schemeClr val="tx2">
                    <a:lumMod val="40000"/>
                    <a:lumOff val="60000"/>
                  </a:schemeClr>
                </a:solidFill>
              </a:rPr>
              <a:t>Time Invariance</a:t>
            </a:r>
          </a:p>
          <a:p>
            <a:pPr lvl="1"/>
            <a:r>
              <a:rPr lang="en-US" dirty="0">
                <a:solidFill>
                  <a:schemeClr val="tx2">
                    <a:lumMod val="40000"/>
                    <a:lumOff val="60000"/>
                  </a:schemeClr>
                </a:solidFill>
              </a:rPr>
              <a:t>Authors cannot change abstracts after publication</a:t>
            </a:r>
          </a:p>
          <a:p>
            <a:pPr lvl="2"/>
            <a:r>
              <a:rPr lang="en-US" dirty="0">
                <a:solidFill>
                  <a:schemeClr val="tx2">
                    <a:lumMod val="40000"/>
                    <a:lumOff val="60000"/>
                  </a:schemeClr>
                </a:solidFill>
              </a:rPr>
              <a:t>But audience perspective evolves over time</a:t>
            </a:r>
          </a:p>
          <a:p>
            <a:pPr lvl="2"/>
            <a:r>
              <a:rPr lang="en-US" dirty="0">
                <a:solidFill>
                  <a:schemeClr val="tx2">
                    <a:lumMod val="40000"/>
                    <a:lumOff val="60000"/>
                  </a:schemeClr>
                </a:solidFill>
              </a:rPr>
              <a:t>Citations accumulate years after publication</a:t>
            </a:r>
          </a:p>
          <a:p>
            <a:r>
              <a:rPr lang="en-US" dirty="0"/>
              <a:t>Priors</a:t>
            </a:r>
          </a:p>
          <a:p>
            <a:pPr lvl="1"/>
            <a:r>
              <a:rPr lang="en-US" dirty="0"/>
              <a:t>GB returns papers that have more citations but less recent</a:t>
            </a:r>
          </a:p>
          <a:p>
            <a:pPr lvl="2"/>
            <a:r>
              <a:rPr lang="en-US" dirty="0"/>
              <a:t>Because it can take time for papers to accumulate citations</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58</a:t>
            </a:fld>
            <a:endParaRPr lang="en-US"/>
          </a:p>
        </p:txBody>
      </p:sp>
      <p:pic>
        <p:nvPicPr>
          <p:cNvPr id="11" name="Content Placeholder 10">
            <a:extLst>
              <a:ext uri="{FF2B5EF4-FFF2-40B4-BE49-F238E27FC236}">
                <a16:creationId xmlns:a16="http://schemas.microsoft.com/office/drawing/2014/main" id="{A657CB1F-6A68-E0F6-629E-F0AA6D565FA5}"/>
              </a:ext>
            </a:extLst>
          </p:cNvPr>
          <p:cNvPicPr>
            <a:picLocks noGrp="1" noChangeAspect="1"/>
          </p:cNvPicPr>
          <p:nvPr>
            <p:ph sz="half" idx="2"/>
          </p:nvPr>
        </p:nvPicPr>
        <p:blipFill>
          <a:blip r:embed="rId2"/>
          <a:stretch>
            <a:fillRect/>
          </a:stretch>
        </p:blipFill>
        <p:spPr>
          <a:xfrm>
            <a:off x="6587331" y="1825625"/>
            <a:ext cx="4351338" cy="4351338"/>
          </a:xfrm>
          <a:prstGeom prst="rect">
            <a:avLst/>
          </a:prstGeom>
        </p:spPr>
      </p:pic>
    </p:spTree>
    <p:extLst>
      <p:ext uri="{BB962C8B-B14F-4D97-AF65-F5344CB8AC3E}">
        <p14:creationId xmlns:p14="http://schemas.microsoft.com/office/powerpoint/2010/main" val="3495310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a:xfrm>
            <a:off x="346509" y="1825625"/>
            <a:ext cx="5886650" cy="4351338"/>
          </a:xfrm>
        </p:spPr>
        <p:txBody>
          <a:bodyPr>
            <a:normAutofit fontScale="92500" lnSpcReduction="10000"/>
          </a:bodyPr>
          <a:lstStyle/>
          <a:p>
            <a:r>
              <a:rPr lang="en-US" dirty="0"/>
              <a:t>Multiple perspectives create opportunities for robustness</a:t>
            </a:r>
          </a:p>
          <a:p>
            <a:pPr lvl="1"/>
            <a:r>
              <a:rPr lang="en-US" dirty="0"/>
              <a:t>Detect corner cases by looking for large differences in cosines </a:t>
            </a:r>
          </a:p>
          <a:p>
            <a:pPr lvl="2"/>
            <a:r>
              <a:rPr lang="en-US" dirty="0"/>
              <a:t>Duplicate docs: </a:t>
            </a:r>
          </a:p>
          <a:p>
            <a:pPr lvl="3"/>
            <a:r>
              <a:rPr lang="en-US" dirty="0"/>
              <a:t>large CBF cosines, </a:t>
            </a:r>
          </a:p>
          <a:p>
            <a:pPr lvl="3"/>
            <a:r>
              <a:rPr lang="en-US" dirty="0"/>
              <a:t>but small GB cosines</a:t>
            </a:r>
          </a:p>
          <a:p>
            <a:pPr lvl="1"/>
            <a:r>
              <a:rPr lang="en-US" dirty="0"/>
              <a:t>Common corner cases for CBF</a:t>
            </a:r>
          </a:p>
          <a:p>
            <a:pPr lvl="2"/>
            <a:r>
              <a:rPr lang="en-US" dirty="0"/>
              <a:t>Duplicate documents</a:t>
            </a:r>
          </a:p>
          <a:p>
            <a:pPr lvl="2"/>
            <a:r>
              <a:rPr lang="en-US" dirty="0"/>
              <a:t>Missing/bogus abstracts</a:t>
            </a:r>
          </a:p>
          <a:p>
            <a:pPr lvl="2"/>
            <a:r>
              <a:rPr lang="en-US" dirty="0"/>
              <a:t>Non-English (Chinese)</a:t>
            </a:r>
          </a:p>
          <a:p>
            <a:pPr lvl="1"/>
            <a:r>
              <a:rPr lang="en-US" dirty="0"/>
              <a:t>GB does not suffer from these corner cases</a:t>
            </a:r>
          </a:p>
          <a:p>
            <a:pPr lvl="2"/>
            <a:r>
              <a:rPr lang="en-US" dirty="0"/>
              <a:t>But GB has other corner cases</a:t>
            </a:r>
          </a:p>
          <a:p>
            <a:pPr lvl="2"/>
            <a:r>
              <a:rPr lang="en-US" dirty="0"/>
              <a:t>Few (if any) links in citation graph</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59</a:t>
            </a:fld>
            <a:endParaRPr lang="en-US"/>
          </a:p>
        </p:txBody>
      </p:sp>
      <p:pic>
        <p:nvPicPr>
          <p:cNvPr id="6" name="Content Placeholder 6" descr="A table with text on it&#10;&#10;Description automatically generated">
            <a:extLst>
              <a:ext uri="{FF2B5EF4-FFF2-40B4-BE49-F238E27FC236}">
                <a16:creationId xmlns:a16="http://schemas.microsoft.com/office/drawing/2014/main" id="{621F58E6-618D-1A29-9C1F-E6624A02D494}"/>
              </a:ext>
            </a:extLst>
          </p:cNvPr>
          <p:cNvPicPr>
            <a:picLocks noGrp="1" noChangeAspect="1"/>
          </p:cNvPicPr>
          <p:nvPr>
            <p:ph sz="half" idx="2"/>
          </p:nvPr>
        </p:nvPicPr>
        <p:blipFill>
          <a:blip r:embed="rId2"/>
          <a:stretch>
            <a:fillRect/>
          </a:stretch>
        </p:blipFill>
        <p:spPr>
          <a:xfrm>
            <a:off x="6172200" y="1883992"/>
            <a:ext cx="5181600" cy="4234603"/>
          </a:xfrm>
        </p:spPr>
      </p:pic>
      <p:sp>
        <p:nvSpPr>
          <p:cNvPr id="7" name="Rectangle 6">
            <a:extLst>
              <a:ext uri="{FF2B5EF4-FFF2-40B4-BE49-F238E27FC236}">
                <a16:creationId xmlns:a16="http://schemas.microsoft.com/office/drawing/2014/main" id="{58159DC2-F78A-2575-A77F-7CE9E28F93C5}"/>
              </a:ext>
            </a:extLst>
          </p:cNvPr>
          <p:cNvSpPr/>
          <p:nvPr/>
        </p:nvSpPr>
        <p:spPr>
          <a:xfrm>
            <a:off x="6404664" y="5225143"/>
            <a:ext cx="4777631" cy="269966"/>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96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200" y="365125"/>
            <a:ext cx="7407350" cy="892645"/>
          </a:xfrm>
          <a:solidFill>
            <a:srgbClr val="FFFF00"/>
          </a:solidFill>
        </p:spPr>
        <p:txBody>
          <a:bodyPr>
            <a:normAutofit/>
          </a:bodyPr>
          <a:lstStyle/>
          <a:p>
            <a:r>
              <a:rPr lang="en-US" dirty="0"/>
              <a:t>There is no data like more data</a:t>
            </a:r>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214056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CF01CFB-F5B9-3BC8-8981-CC7E80B69413}"/>
              </a:ext>
            </a:extLst>
          </p:cNvPr>
          <p:cNvPicPr>
            <a:picLocks noGrp="1" noChangeAspect="1"/>
          </p:cNvPicPr>
          <p:nvPr>
            <p:ph sz="half" idx="2"/>
          </p:nvPr>
        </p:nvPicPr>
        <p:blipFill>
          <a:blip r:embed="rId2"/>
          <a:stretch>
            <a:fillRect/>
          </a:stretch>
        </p:blipFill>
        <p:spPr>
          <a:xfrm>
            <a:off x="6478473" y="907978"/>
            <a:ext cx="5464629" cy="5464629"/>
          </a:xfrm>
        </p:spPr>
      </p:pic>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fontScale="92500" lnSpcReduction="20000"/>
          </a:bodyPr>
          <a:lstStyle/>
          <a:p>
            <a:r>
              <a:rPr lang="en-US" dirty="0">
                <a:solidFill>
                  <a:schemeClr val="tx2">
                    <a:lumMod val="40000"/>
                    <a:lumOff val="60000"/>
                  </a:schemeClr>
                </a:solidFill>
              </a:rPr>
              <a:t>Multiple perspectives create opportunities for robustness</a:t>
            </a:r>
          </a:p>
          <a:p>
            <a:pPr lvl="1"/>
            <a:r>
              <a:rPr lang="en-US" dirty="0">
                <a:solidFill>
                  <a:schemeClr val="tx2">
                    <a:lumMod val="40000"/>
                    <a:lumOff val="60000"/>
                  </a:schemeClr>
                </a:solidFill>
              </a:rPr>
              <a:t>Detect corner cases by looking for large differences in cosines </a:t>
            </a:r>
          </a:p>
          <a:p>
            <a:pPr lvl="2"/>
            <a:r>
              <a:rPr lang="en-US" dirty="0">
                <a:solidFill>
                  <a:schemeClr val="tx2">
                    <a:lumMod val="40000"/>
                    <a:lumOff val="60000"/>
                  </a:schemeClr>
                </a:solidFill>
              </a:rPr>
              <a:t>Duplicate docs: </a:t>
            </a:r>
          </a:p>
          <a:p>
            <a:pPr lvl="3"/>
            <a:r>
              <a:rPr lang="en-US" dirty="0">
                <a:solidFill>
                  <a:schemeClr val="tx2">
                    <a:lumMod val="40000"/>
                    <a:lumOff val="60000"/>
                  </a:schemeClr>
                </a:solidFill>
              </a:rPr>
              <a:t>large CBF cosines, </a:t>
            </a:r>
          </a:p>
          <a:p>
            <a:pPr lvl="3"/>
            <a:r>
              <a:rPr lang="en-US" dirty="0">
                <a:solidFill>
                  <a:schemeClr val="tx2">
                    <a:lumMod val="40000"/>
                    <a:lumOff val="60000"/>
                  </a:schemeClr>
                </a:solidFill>
              </a:rPr>
              <a:t>but small GB cosines</a:t>
            </a:r>
          </a:p>
          <a:p>
            <a:pPr lvl="1"/>
            <a:r>
              <a:rPr lang="en-US" dirty="0">
                <a:solidFill>
                  <a:schemeClr val="tx2">
                    <a:lumMod val="40000"/>
                    <a:lumOff val="60000"/>
                  </a:schemeClr>
                </a:solidFill>
              </a:rPr>
              <a:t>Common corner cases for CBF</a:t>
            </a:r>
          </a:p>
          <a:p>
            <a:pPr lvl="2"/>
            <a:r>
              <a:rPr lang="en-US" dirty="0">
                <a:solidFill>
                  <a:schemeClr val="tx2">
                    <a:lumMod val="40000"/>
                    <a:lumOff val="60000"/>
                  </a:schemeClr>
                </a:solidFill>
              </a:rPr>
              <a:t>Duplicate documents</a:t>
            </a:r>
          </a:p>
          <a:p>
            <a:pPr lvl="2"/>
            <a:r>
              <a:rPr lang="en-US" dirty="0">
                <a:solidFill>
                  <a:schemeClr val="tx2">
                    <a:lumMod val="40000"/>
                    <a:lumOff val="60000"/>
                  </a:schemeClr>
                </a:solidFill>
              </a:rPr>
              <a:t>Missing/bogus abstracts</a:t>
            </a:r>
          </a:p>
          <a:p>
            <a:pPr lvl="2"/>
            <a:r>
              <a:rPr lang="en-US" dirty="0"/>
              <a:t>Non-English (Chinese)</a:t>
            </a:r>
          </a:p>
          <a:p>
            <a:pPr lvl="1"/>
            <a:r>
              <a:rPr lang="en-US" dirty="0">
                <a:solidFill>
                  <a:schemeClr val="tx2">
                    <a:lumMod val="40000"/>
                    <a:lumOff val="60000"/>
                  </a:schemeClr>
                </a:solidFill>
              </a:rPr>
              <a:t>GB does not suffer from these corner cases</a:t>
            </a:r>
          </a:p>
          <a:p>
            <a:pPr lvl="2"/>
            <a:r>
              <a:rPr lang="en-US" dirty="0">
                <a:solidFill>
                  <a:schemeClr val="tx2">
                    <a:lumMod val="40000"/>
                    <a:lumOff val="60000"/>
                  </a:schemeClr>
                </a:solidFill>
              </a:rPr>
              <a:t>But GB has other corner cases</a:t>
            </a:r>
          </a:p>
          <a:p>
            <a:pPr lvl="2"/>
            <a:r>
              <a:rPr lang="en-US" dirty="0">
                <a:solidFill>
                  <a:schemeClr val="tx2">
                    <a:lumMod val="40000"/>
                    <a:lumOff val="60000"/>
                  </a:schemeClr>
                </a:solidFill>
              </a:rPr>
              <a:t>Few (if any) links in citation graph</a:t>
            </a:r>
          </a:p>
          <a:p>
            <a:pPr lvl="2"/>
            <a:endParaRPr lang="en-US" dirty="0"/>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60</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3A737-6631-5561-1953-ED1018A38D62}"/>
                  </a:ext>
                </a:extLst>
              </p:cNvPr>
              <p:cNvSpPr txBox="1"/>
              <p:nvPr/>
            </p:nvSpPr>
            <p:spPr>
              <a:xfrm>
                <a:off x="7869810" y="265882"/>
                <a:ext cx="26819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𝑐𝑜𝑠</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𝑞</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𝑐𝑎𝑛𝑑</m:t>
                              </m:r>
                            </m:e>
                            <m:sub>
                              <m:r>
                                <a:rPr lang="en-US" sz="3200" b="0" i="1" smtClean="0">
                                  <a:latin typeface="Cambria Math" panose="02040503050406030204" pitchFamily="18" charset="0"/>
                                </a:rPr>
                                <m:t>1</m:t>
                              </m:r>
                            </m:sub>
                          </m:sSub>
                        </m:e>
                      </m:d>
                    </m:oMath>
                  </m:oMathPara>
                </a14:m>
                <a:endParaRPr lang="en-US" sz="3200" dirty="0"/>
              </a:p>
            </p:txBody>
          </p:sp>
        </mc:Choice>
        <mc:Fallback xmlns="">
          <p:sp>
            <p:nvSpPr>
              <p:cNvPr id="4" name="TextBox 3">
                <a:extLst>
                  <a:ext uri="{FF2B5EF4-FFF2-40B4-BE49-F238E27FC236}">
                    <a16:creationId xmlns:a16="http://schemas.microsoft.com/office/drawing/2014/main" id="{2013A737-6631-5561-1953-ED1018A38D62}"/>
                  </a:ext>
                </a:extLst>
              </p:cNvPr>
              <p:cNvSpPr txBox="1">
                <a:spLocks noRot="1" noChangeAspect="1" noMove="1" noResize="1" noEditPoints="1" noAdjustHandles="1" noChangeArrowheads="1" noChangeShapeType="1" noTextEdit="1"/>
              </p:cNvSpPr>
              <p:nvPr/>
            </p:nvSpPr>
            <p:spPr>
              <a:xfrm>
                <a:off x="7869810" y="265882"/>
                <a:ext cx="2681953" cy="584775"/>
              </a:xfrm>
              <a:prstGeom prst="rect">
                <a:avLst/>
              </a:prstGeom>
              <a:blipFill>
                <a:blip r:embed="rId3"/>
                <a:stretch>
                  <a:fillRect b="-10638"/>
                </a:stretch>
              </a:blipFill>
            </p:spPr>
            <p:txBody>
              <a:bodyPr/>
              <a:lstStyle/>
              <a:p>
                <a:r>
                  <a:rPr lang="en-US">
                    <a:noFill/>
                  </a:rPr>
                  <a:t> </a:t>
                </a:r>
              </a:p>
            </p:txBody>
          </p:sp>
        </mc:Fallback>
      </mc:AlternateContent>
    </p:spTree>
    <p:extLst>
      <p:ext uri="{BB962C8B-B14F-4D97-AF65-F5344CB8AC3E}">
        <p14:creationId xmlns:p14="http://schemas.microsoft.com/office/powerpoint/2010/main" val="3805804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29B-C910-22A9-4B86-853D359A48CE}"/>
              </a:ext>
            </a:extLst>
          </p:cNvPr>
          <p:cNvSpPr>
            <a:spLocks noGrp="1"/>
          </p:cNvSpPr>
          <p:nvPr>
            <p:ph type="title"/>
          </p:nvPr>
        </p:nvSpPr>
        <p:spPr/>
        <p:txBody>
          <a:bodyPr/>
          <a:lstStyle/>
          <a:p>
            <a:r>
              <a:rPr lang="en-US" dirty="0"/>
              <a:t>Corner Cases: Imputing Missing Values</a:t>
            </a:r>
          </a:p>
        </p:txBody>
      </p:sp>
      <p:sp>
        <p:nvSpPr>
          <p:cNvPr id="3" name="Content Placeholder 2">
            <a:extLst>
              <a:ext uri="{FF2B5EF4-FFF2-40B4-BE49-F238E27FC236}">
                <a16:creationId xmlns:a16="http://schemas.microsoft.com/office/drawing/2014/main" id="{78172F6D-3EF5-23AA-3C69-62A3DBAEEABD}"/>
              </a:ext>
            </a:extLst>
          </p:cNvPr>
          <p:cNvSpPr>
            <a:spLocks noGrp="1"/>
          </p:cNvSpPr>
          <p:nvPr>
            <p:ph sz="half" idx="1"/>
          </p:nvPr>
        </p:nvSpPr>
        <p:spPr/>
        <p:txBody>
          <a:bodyPr>
            <a:normAutofit/>
          </a:bodyPr>
          <a:lstStyle/>
          <a:p>
            <a:r>
              <a:rPr lang="en-US" dirty="0"/>
              <a:t>Centroid Approximation</a:t>
            </a:r>
          </a:p>
          <a:p>
            <a:pPr lvl="1"/>
            <a:r>
              <a:rPr lang="en-US" dirty="0"/>
              <a:t>Infer a missing vector from </a:t>
            </a:r>
          </a:p>
          <a:p>
            <a:pPr lvl="1"/>
            <a:r>
              <a:rPr lang="en-US" dirty="0"/>
              <a:t>the average of its references</a:t>
            </a:r>
          </a:p>
          <a:p>
            <a:r>
              <a:rPr lang="en-US" dirty="0"/>
              <a:t>Better Together Approximation</a:t>
            </a:r>
          </a:p>
          <a:p>
            <a:pPr lvl="1"/>
            <a:r>
              <a:rPr lang="en-US" dirty="0"/>
              <a:t>Infer a missing vector from </a:t>
            </a:r>
          </a:p>
          <a:p>
            <a:pPr lvl="1"/>
            <a:r>
              <a:rPr lang="en-US" dirty="0"/>
              <a:t>the average of papers </a:t>
            </a:r>
          </a:p>
          <a:p>
            <a:pPr lvl="1"/>
            <a:r>
              <a:rPr lang="en-US" dirty="0"/>
              <a:t>nearby in another embedding</a:t>
            </a:r>
          </a:p>
          <a:p>
            <a:r>
              <a:rPr lang="en-US" dirty="0"/>
              <a:t>Synergies between CBF and GB</a:t>
            </a:r>
          </a:p>
        </p:txBody>
      </p:sp>
      <p:sp>
        <p:nvSpPr>
          <p:cNvPr id="5" name="Slide Number Placeholder 4">
            <a:extLst>
              <a:ext uri="{FF2B5EF4-FFF2-40B4-BE49-F238E27FC236}">
                <a16:creationId xmlns:a16="http://schemas.microsoft.com/office/drawing/2014/main" id="{BA2B19D5-71C0-EB5C-AD49-4CCA16057B55}"/>
              </a:ext>
            </a:extLst>
          </p:cNvPr>
          <p:cNvSpPr>
            <a:spLocks noGrp="1"/>
          </p:cNvSpPr>
          <p:nvPr>
            <p:ph type="sldNum" sz="quarter" idx="12"/>
          </p:nvPr>
        </p:nvSpPr>
        <p:spPr/>
        <p:txBody>
          <a:bodyPr/>
          <a:lstStyle/>
          <a:p>
            <a:fld id="{593EFD06-F981-B043-B150-D23324EBE6FE}" type="slidenum">
              <a:rPr lang="en-US" smtClean="0"/>
              <a:t>61</a:t>
            </a:fld>
            <a:endParaRPr lang="en-US"/>
          </a:p>
        </p:txBody>
      </p:sp>
      <p:pic>
        <p:nvPicPr>
          <p:cNvPr id="8" name="Content Placeholder 7" descr="A diagram of a number of circles&#10;&#10;Description automatically generated with medium confidence">
            <a:extLst>
              <a:ext uri="{FF2B5EF4-FFF2-40B4-BE49-F238E27FC236}">
                <a16:creationId xmlns:a16="http://schemas.microsoft.com/office/drawing/2014/main" id="{6611FE42-394F-A4FD-AE55-E7EB51AC14A2}"/>
              </a:ext>
            </a:extLst>
          </p:cNvPr>
          <p:cNvPicPr>
            <a:picLocks noGrp="1" noChangeAspect="1"/>
          </p:cNvPicPr>
          <p:nvPr>
            <p:ph sz="half" idx="2"/>
          </p:nvPr>
        </p:nvPicPr>
        <p:blipFill>
          <a:blip r:embed="rId2"/>
          <a:stretch>
            <a:fillRect/>
          </a:stretch>
        </p:blipFill>
        <p:spPr>
          <a:xfrm>
            <a:off x="6572250" y="2178844"/>
            <a:ext cx="4381500" cy="3644900"/>
          </a:xfrm>
        </p:spPr>
      </p:pic>
    </p:spTree>
    <p:extLst>
      <p:ext uri="{BB962C8B-B14F-4D97-AF65-F5344CB8AC3E}">
        <p14:creationId xmlns:p14="http://schemas.microsoft.com/office/powerpoint/2010/main" val="310586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B4E-C8C8-BD74-1AD2-7D23906733A4}"/>
              </a:ext>
            </a:extLst>
          </p:cNvPr>
          <p:cNvSpPr>
            <a:spLocks noGrp="1"/>
          </p:cNvSpPr>
          <p:nvPr>
            <p:ph type="title"/>
          </p:nvPr>
        </p:nvSpPr>
        <p:spPr/>
        <p:txBody>
          <a:bodyPr/>
          <a:lstStyle/>
          <a:p>
            <a:r>
              <a:rPr lang="en-US" dirty="0"/>
              <a:t>Conclusions: Better Together</a:t>
            </a:r>
          </a:p>
        </p:txBody>
      </p:sp>
      <p:sp>
        <p:nvSpPr>
          <p:cNvPr id="8" name="Content Placeholder 7">
            <a:extLst>
              <a:ext uri="{FF2B5EF4-FFF2-40B4-BE49-F238E27FC236}">
                <a16:creationId xmlns:a16="http://schemas.microsoft.com/office/drawing/2014/main" id="{58BDA1D0-1E44-BD5C-226E-7FC7FC6224D5}"/>
              </a:ext>
            </a:extLst>
          </p:cNvPr>
          <p:cNvSpPr>
            <a:spLocks noGrp="1"/>
          </p:cNvSpPr>
          <p:nvPr>
            <p:ph sz="half" idx="1"/>
          </p:nvPr>
        </p:nvSpPr>
        <p:spPr/>
        <p:txBody>
          <a:bodyPr>
            <a:normAutofit fontScale="85000" lnSpcReduction="20000"/>
          </a:bodyPr>
          <a:lstStyle/>
          <a:p>
            <a:r>
              <a:rPr lang="en-US" dirty="0"/>
              <a:t>Soap Box:</a:t>
            </a:r>
          </a:p>
          <a:p>
            <a:pPr lvl="1"/>
            <a:r>
              <a:rPr lang="en-US" dirty="0"/>
              <a:t>Interdisciplinary Re-Org: ML/Vision/NLP/MT/IR/Speech</a:t>
            </a:r>
          </a:p>
          <a:p>
            <a:pPr lvl="1"/>
            <a:r>
              <a:rPr lang="en-US" dirty="0"/>
              <a:t>Responsible AI: </a:t>
            </a:r>
            <a:r>
              <a:rPr lang="en-US" dirty="0">
                <a:sym typeface="Wingdings" pitchFamily="2" charset="2"/>
              </a:rPr>
              <a:t>Embrace Diversity</a:t>
            </a:r>
          </a:p>
          <a:p>
            <a:pPr lvl="1"/>
            <a:r>
              <a:rPr lang="en-US" dirty="0">
                <a:sym typeface="Wingdings" pitchFamily="2" charset="2"/>
              </a:rPr>
              <a:t>Multiple Perspectives:</a:t>
            </a:r>
          </a:p>
          <a:p>
            <a:pPr lvl="2"/>
            <a:r>
              <a:rPr lang="en-US" dirty="0">
                <a:sym typeface="Wingdings" pitchFamily="2" charset="2"/>
              </a:rPr>
              <a:t>Authors vs. Audience Response</a:t>
            </a:r>
          </a:p>
          <a:p>
            <a:pPr lvl="2"/>
            <a:r>
              <a:rPr lang="en-US" dirty="0">
                <a:sym typeface="Wingdings" pitchFamily="2" charset="2"/>
              </a:rPr>
              <a:t>Better Together</a:t>
            </a:r>
          </a:p>
          <a:p>
            <a:r>
              <a:rPr lang="en-US" dirty="0">
                <a:sym typeface="Wingdings" pitchFamily="2" charset="2"/>
              </a:rPr>
              <a:t>Vision: More perspectives</a:t>
            </a:r>
          </a:p>
          <a:p>
            <a:pPr lvl="1"/>
            <a:r>
              <a:rPr lang="en-US" dirty="0">
                <a:sym typeface="Wingdings" pitchFamily="2" charset="2"/>
              </a:rPr>
              <a:t>subjectivity, diversity,  semantics</a:t>
            </a:r>
          </a:p>
          <a:p>
            <a:r>
              <a:rPr lang="en-US" dirty="0">
                <a:sym typeface="Wingdings" pitchFamily="2" charset="2"/>
              </a:rPr>
              <a:t>Academic Search Deliverables:</a:t>
            </a:r>
          </a:p>
          <a:p>
            <a:pPr lvl="1"/>
            <a:r>
              <a:rPr lang="en-US" dirty="0">
                <a:sym typeface="Wingdings" pitchFamily="2" charset="2"/>
              </a:rPr>
              <a:t>APIs, Website, Embeddings</a:t>
            </a:r>
          </a:p>
          <a:p>
            <a:r>
              <a:rPr lang="en-US" dirty="0">
                <a:sym typeface="Wingdings" pitchFamily="2" charset="2"/>
              </a:rPr>
              <a:t>CBF &amp; GB: Better Together</a:t>
            </a:r>
          </a:p>
          <a:p>
            <a:pPr lvl="1"/>
            <a:r>
              <a:rPr lang="en-US" dirty="0">
                <a:sym typeface="Wingdings" pitchFamily="2" charset="2"/>
              </a:rPr>
              <a:t>Complementary</a:t>
            </a:r>
          </a:p>
          <a:p>
            <a:pPr lvl="1"/>
            <a:r>
              <a:rPr lang="en-US" dirty="0">
                <a:sym typeface="Wingdings" pitchFamily="2" charset="2"/>
              </a:rPr>
              <a:t>Synergistic</a:t>
            </a:r>
          </a:p>
          <a:p>
            <a:endParaRPr lang="en-US" dirty="0"/>
          </a:p>
        </p:txBody>
      </p:sp>
      <p:sp>
        <p:nvSpPr>
          <p:cNvPr id="7" name="Slide Number Placeholder 6">
            <a:extLst>
              <a:ext uri="{FF2B5EF4-FFF2-40B4-BE49-F238E27FC236}">
                <a16:creationId xmlns:a16="http://schemas.microsoft.com/office/drawing/2014/main" id="{04B6B838-E38D-337F-A44D-E5C80B0CDF96}"/>
              </a:ext>
            </a:extLst>
          </p:cNvPr>
          <p:cNvSpPr>
            <a:spLocks noGrp="1"/>
          </p:cNvSpPr>
          <p:nvPr>
            <p:ph type="sldNum" sz="quarter" idx="12"/>
          </p:nvPr>
        </p:nvSpPr>
        <p:spPr/>
        <p:txBody>
          <a:bodyPr/>
          <a:lstStyle/>
          <a:p>
            <a:fld id="{593EFD06-F981-B043-B150-D23324EBE6FE}" type="slidenum">
              <a:rPr lang="en-US" smtClean="0"/>
              <a:t>62</a:t>
            </a:fld>
            <a:endParaRPr lang="en-US"/>
          </a:p>
        </p:txBody>
      </p:sp>
      <p:pic>
        <p:nvPicPr>
          <p:cNvPr id="3" name="Content Placeholder 6" descr="A table with text on it&#10;&#10;Description automatically generated">
            <a:extLst>
              <a:ext uri="{FF2B5EF4-FFF2-40B4-BE49-F238E27FC236}">
                <a16:creationId xmlns:a16="http://schemas.microsoft.com/office/drawing/2014/main" id="{4D9DB361-83AC-61D7-A5B8-77A6BC756C53}"/>
              </a:ext>
            </a:extLst>
          </p:cNvPr>
          <p:cNvPicPr>
            <a:picLocks noGrp="1" noChangeAspect="1"/>
          </p:cNvPicPr>
          <p:nvPr>
            <p:ph sz="half" idx="2"/>
          </p:nvPr>
        </p:nvPicPr>
        <p:blipFill>
          <a:blip r:embed="rId2"/>
          <a:stretch>
            <a:fillRect/>
          </a:stretch>
        </p:blipFill>
        <p:spPr>
          <a:xfrm>
            <a:off x="6172200" y="1883992"/>
            <a:ext cx="5181600" cy="4234603"/>
          </a:xfrm>
        </p:spPr>
      </p:pic>
    </p:spTree>
    <p:extLst>
      <p:ext uri="{BB962C8B-B14F-4D97-AF65-F5344CB8AC3E}">
        <p14:creationId xmlns:p14="http://schemas.microsoft.com/office/powerpoint/2010/main" val="169262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pPr>
              <a:defRPr/>
            </a:pPr>
            <a:r>
              <a:rPr lang="en-US"/>
              <a:t>9/15/17</a:t>
            </a:r>
          </a:p>
        </p:txBody>
      </p:sp>
      <p:sp>
        <p:nvSpPr>
          <p:cNvPr id="119810" name="Rectangle 2"/>
          <p:cNvSpPr>
            <a:spLocks noGrp="1"/>
          </p:cNvSpPr>
          <p:nvPr>
            <p:ph type="title"/>
          </p:nvPr>
        </p:nvSpPr>
        <p:spPr/>
        <p:txBody>
          <a:bodyPr>
            <a:normAutofit/>
          </a:bodyPr>
          <a:lstStyle/>
          <a:p>
            <a:r>
              <a:rPr lang="en-US" sz="4000"/>
              <a:t>“</a:t>
            </a:r>
            <a:r>
              <a:rPr lang="en-US" sz="4000" i="1"/>
              <a:t>It never pays to think until you’ve run out of data</a:t>
            </a:r>
            <a:r>
              <a:rPr lang="en-US" sz="4000"/>
              <a:t>” – Eric Brill</a:t>
            </a:r>
          </a:p>
        </p:txBody>
      </p:sp>
      <p:pic>
        <p:nvPicPr>
          <p:cNvPr id="119811" name="Picture 3" descr="Figure2"/>
          <p:cNvPicPr>
            <a:picLocks noGrp="1" noChangeAspect="1" noChangeArrowheads="1"/>
          </p:cNvPicPr>
          <p:nvPr>
            <p:ph idx="1"/>
          </p:nvPr>
        </p:nvPicPr>
        <p:blipFill>
          <a:blip r:embed="rId3" cstate="print"/>
          <a:srcRect/>
          <a:stretch>
            <a:fillRect/>
          </a:stretch>
        </p:blipFill>
        <p:spPr>
          <a:xfrm>
            <a:off x="2743200" y="1447801"/>
            <a:ext cx="6324600" cy="5059363"/>
          </a:xfrm>
          <a:noFill/>
          <a:ln/>
        </p:spPr>
      </p:pic>
      <p:sp>
        <p:nvSpPr>
          <p:cNvPr id="119812" name="Text Box 4"/>
          <p:cNvSpPr txBox="1">
            <a:spLocks noChangeArrowheads="1"/>
          </p:cNvSpPr>
          <p:nvPr/>
        </p:nvSpPr>
        <p:spPr bwMode="auto">
          <a:xfrm>
            <a:off x="3352801" y="1828800"/>
            <a:ext cx="5084763" cy="304800"/>
          </a:xfrm>
          <a:prstGeom prst="rect">
            <a:avLst/>
          </a:prstGeom>
          <a:noFill/>
          <a:ln w="9525">
            <a:noFill/>
            <a:miter lim="800000"/>
            <a:headEnd/>
            <a:tailEnd/>
          </a:ln>
          <a:effectLst/>
        </p:spPr>
        <p:txBody>
          <a:bodyPr wrap="none">
            <a:spAutoFit/>
          </a:bodyPr>
          <a:lstStyle/>
          <a:p>
            <a:pPr algn="ctr"/>
            <a:r>
              <a:rPr lang="en-US" sz="1400">
                <a:latin typeface="Times New Roman" pitchFamily="18" charset="0"/>
              </a:rPr>
              <a:t>Banko &amp; Brill:  Mitigating the Paucity-of-Data Problem (HLT 2001)</a:t>
            </a:r>
          </a:p>
        </p:txBody>
      </p:sp>
      <p:sp>
        <p:nvSpPr>
          <p:cNvPr id="119813" name="AutoShape 5"/>
          <p:cNvSpPr>
            <a:spLocks noChangeArrowheads="1"/>
          </p:cNvSpPr>
          <p:nvPr/>
        </p:nvSpPr>
        <p:spPr bwMode="auto">
          <a:xfrm>
            <a:off x="2971800" y="5257800"/>
            <a:ext cx="6172200" cy="1264980"/>
          </a:xfrm>
          <a:prstGeom prst="cloudCallout">
            <a:avLst>
              <a:gd name="adj1" fmla="val -1259"/>
              <a:gd name="adj2" fmla="val -153245"/>
            </a:avLst>
          </a:prstGeom>
          <a:solidFill>
            <a:srgbClr val="CC0000"/>
          </a:solidFill>
          <a:ln w="9525">
            <a:solidFill>
              <a:schemeClr val="tx1"/>
            </a:solidFill>
            <a:round/>
            <a:headEnd/>
            <a:tailEnd/>
          </a:ln>
          <a:effectLst/>
        </p:spPr>
        <p:txBody>
          <a:bodyPr>
            <a:spAutoFit/>
          </a:bodyPr>
          <a:lstStyle/>
          <a:p>
            <a:pPr algn="ctr"/>
            <a:r>
              <a:rPr lang="en-US" sz="2400" b="1">
                <a:solidFill>
                  <a:srgbClr val="FFFF00"/>
                </a:solidFill>
              </a:rPr>
              <a:t>Fire everybody and </a:t>
            </a:r>
          </a:p>
          <a:p>
            <a:pPr algn="ctr"/>
            <a:r>
              <a:rPr lang="en-US" sz="2400" b="1">
                <a:solidFill>
                  <a:srgbClr val="FFFF00"/>
                </a:solidFill>
              </a:rPr>
              <a:t>spend the money on data</a:t>
            </a:r>
          </a:p>
        </p:txBody>
      </p:sp>
      <p:sp>
        <p:nvSpPr>
          <p:cNvPr id="119814" name="AutoShape 6"/>
          <p:cNvSpPr>
            <a:spLocks noChangeArrowheads="1"/>
          </p:cNvSpPr>
          <p:nvPr/>
        </p:nvSpPr>
        <p:spPr bwMode="auto">
          <a:xfrm>
            <a:off x="8534400" y="3200400"/>
            <a:ext cx="2238508" cy="830997"/>
          </a:xfrm>
          <a:prstGeom prst="wedgeRectCallout">
            <a:avLst>
              <a:gd name="adj1" fmla="val -87693"/>
              <a:gd name="adj2" fmla="val -43449"/>
            </a:avLst>
          </a:prstGeom>
          <a:solidFill>
            <a:srgbClr val="FFFF00"/>
          </a:solidFill>
          <a:ln w="9525">
            <a:solidFill>
              <a:schemeClr val="tx1"/>
            </a:solidFill>
            <a:miter lim="800000"/>
            <a:headEnd/>
            <a:tailEnd/>
          </a:ln>
          <a:effectLst/>
        </p:spPr>
        <p:txBody>
          <a:bodyPr wrap="square">
            <a:spAutoFit/>
          </a:bodyPr>
          <a:lstStyle/>
          <a:p>
            <a:pPr algn="ctr"/>
            <a:r>
              <a:rPr lang="en-US" sz="2400" dirty="0"/>
              <a:t>There is no data like more data</a:t>
            </a:r>
          </a:p>
        </p:txBody>
      </p:sp>
      <p:sp>
        <p:nvSpPr>
          <p:cNvPr id="119815" name="AutoShape 7"/>
          <p:cNvSpPr>
            <a:spLocks noChangeArrowheads="1"/>
          </p:cNvSpPr>
          <p:nvPr/>
        </p:nvSpPr>
        <p:spPr bwMode="auto">
          <a:xfrm>
            <a:off x="1752600" y="2438400"/>
            <a:ext cx="2362200" cy="831850"/>
          </a:xfrm>
          <a:prstGeom prst="wedgeRectCallout">
            <a:avLst>
              <a:gd name="adj1" fmla="val 54435"/>
              <a:gd name="adj2" fmla="val 89315"/>
            </a:avLst>
          </a:prstGeom>
          <a:solidFill>
            <a:srgbClr val="FFFF00"/>
          </a:solidFill>
          <a:ln w="9525">
            <a:solidFill>
              <a:schemeClr val="tx1"/>
            </a:solidFill>
            <a:miter lim="800000"/>
            <a:headEnd/>
            <a:tailEnd/>
          </a:ln>
          <a:effectLst/>
        </p:spPr>
        <p:txBody>
          <a:bodyPr>
            <a:spAutoFit/>
          </a:bodyPr>
          <a:lstStyle/>
          <a:p>
            <a:pPr algn="ctr"/>
            <a:r>
              <a:rPr lang="en-US" sz="2400"/>
              <a:t>No consistently</a:t>
            </a:r>
          </a:p>
          <a:p>
            <a:pPr algn="ctr"/>
            <a:r>
              <a:rPr lang="en-US" sz="2400"/>
              <a:t>best learner</a:t>
            </a:r>
          </a:p>
        </p:txBody>
      </p:sp>
      <p:sp>
        <p:nvSpPr>
          <p:cNvPr id="119816" name="AutoShape 8"/>
          <p:cNvSpPr>
            <a:spLocks noChangeArrowheads="1"/>
          </p:cNvSpPr>
          <p:nvPr/>
        </p:nvSpPr>
        <p:spPr bwMode="auto">
          <a:xfrm rot="16200000">
            <a:off x="9453563" y="4735512"/>
            <a:ext cx="3505200" cy="466725"/>
          </a:xfrm>
          <a:prstGeom prst="wedgeRectCallout">
            <a:avLst>
              <a:gd name="adj1" fmla="val -24005"/>
              <a:gd name="adj2" fmla="val -406604"/>
            </a:avLst>
          </a:prstGeom>
          <a:solidFill>
            <a:srgbClr val="FFC000"/>
          </a:solidFill>
          <a:ln w="9525">
            <a:solidFill>
              <a:schemeClr val="tx1"/>
            </a:solidFill>
            <a:miter lim="800000"/>
            <a:headEnd/>
            <a:tailEnd/>
          </a:ln>
          <a:effectLst/>
        </p:spPr>
        <p:txBody>
          <a:bodyPr>
            <a:spAutoFit/>
          </a:bodyPr>
          <a:lstStyle/>
          <a:p>
            <a:pPr algn="ctr"/>
            <a:r>
              <a:rPr lang="en-US" sz="2400"/>
              <a:t>Quoted out of context</a:t>
            </a:r>
          </a:p>
        </p:txBody>
      </p:sp>
      <p:sp>
        <p:nvSpPr>
          <p:cNvPr id="119817" name="AutoShape 9"/>
          <p:cNvSpPr>
            <a:spLocks noChangeArrowheads="1"/>
          </p:cNvSpPr>
          <p:nvPr/>
        </p:nvSpPr>
        <p:spPr bwMode="auto">
          <a:xfrm>
            <a:off x="3962400" y="1447800"/>
            <a:ext cx="6477000" cy="831850"/>
          </a:xfrm>
          <a:prstGeom prst="wedgeRectCallout">
            <a:avLst>
              <a:gd name="adj1" fmla="val -12255"/>
              <a:gd name="adj2" fmla="val 95037"/>
            </a:avLst>
          </a:prstGeom>
          <a:solidFill>
            <a:srgbClr val="FFFF00"/>
          </a:solidFill>
          <a:ln w="9525">
            <a:solidFill>
              <a:schemeClr val="tx1"/>
            </a:solidFill>
            <a:miter lim="800000"/>
            <a:headEnd/>
            <a:tailEnd/>
          </a:ln>
          <a:effectLst/>
        </p:spPr>
        <p:txBody>
          <a:bodyPr>
            <a:spAutoFit/>
          </a:bodyPr>
          <a:lstStyle/>
          <a:p>
            <a:pPr algn="ctr"/>
            <a:r>
              <a:rPr lang="en-US" sz="2400"/>
              <a:t>Moore’s Law Constant:</a:t>
            </a:r>
          </a:p>
          <a:p>
            <a:pPr algn="ctr"/>
            <a:r>
              <a:rPr lang="en-US" sz="2400"/>
              <a:t>Data Collection Rates </a:t>
            </a:r>
            <a:r>
              <a:rPr lang="en-US" sz="2400">
                <a:sym typeface="Wingdings" pitchFamily="2" charset="2"/>
              </a:rPr>
              <a:t> Improvement Rates </a:t>
            </a:r>
            <a:endParaRPr lang="en-US" sz="2400"/>
          </a:p>
        </p:txBody>
      </p:sp>
    </p:spTree>
    <p:extLst>
      <p:ext uri="{BB962C8B-B14F-4D97-AF65-F5344CB8AC3E}">
        <p14:creationId xmlns:p14="http://schemas.microsoft.com/office/powerpoint/2010/main" val="8875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slide(fromLeft)">
                                      <p:cBhvr>
                                        <p:cTn id="7" dur="500"/>
                                        <p:tgtEl>
                                          <p:spTgt spid="1198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slide(fromRight)">
                                      <p:cBhvr>
                                        <p:cTn id="12" dur="500"/>
                                        <p:tgtEl>
                                          <p:spTgt spid="1198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slide(fromBottom)">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19816"/>
                                        </p:tgtEl>
                                        <p:attrNameLst>
                                          <p:attrName>style.visibility</p:attrName>
                                        </p:attrNameLst>
                                      </p:cBhvr>
                                      <p:to>
                                        <p:strVal val="visible"/>
                                      </p:to>
                                    </p:set>
                                    <p:animEffect transition="in" filter="slide(fromRight)">
                                      <p:cBhvr>
                                        <p:cTn id="22" dur="500"/>
                                        <p:tgtEl>
                                          <p:spTgt spid="1198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slide(fromTop)">
                                      <p:cBhvr>
                                        <p:cTn id="27"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P spid="119816" grpId="0" animBg="1"/>
      <p:bldP spid="1198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B753D-0465-E433-B158-2B6170395068}"/>
              </a:ext>
            </a:extLst>
          </p:cNvPr>
          <p:cNvSpPr>
            <a:spLocks noGrp="1"/>
          </p:cNvSpPr>
          <p:nvPr>
            <p:ph type="title"/>
          </p:nvPr>
        </p:nvSpPr>
        <p:spPr/>
        <p:txBody>
          <a:bodyPr/>
          <a:lstStyle/>
          <a:p>
            <a:r>
              <a:rPr lang="en-US" dirty="0"/>
              <a:t>PMI </a:t>
            </a:r>
            <a:r>
              <a:rPr lang="en-US" dirty="0">
                <a:sym typeface="Wingdings" pitchFamily="2" charset="2"/>
              </a:rPr>
              <a:t> Word2vec  BERT  Chatbots</a:t>
            </a:r>
            <a:endParaRPr lang="en-US" dirty="0"/>
          </a:p>
        </p:txBody>
      </p:sp>
      <p:sp>
        <p:nvSpPr>
          <p:cNvPr id="4" name="Content Placeholder 3">
            <a:extLst>
              <a:ext uri="{FF2B5EF4-FFF2-40B4-BE49-F238E27FC236}">
                <a16:creationId xmlns:a16="http://schemas.microsoft.com/office/drawing/2014/main" id="{B0B9333C-6FE7-E490-0EBD-E526775B0355}"/>
              </a:ext>
            </a:extLst>
          </p:cNvPr>
          <p:cNvSpPr>
            <a:spLocks noGrp="1"/>
          </p:cNvSpPr>
          <p:nvPr>
            <p:ph idx="1"/>
          </p:nvPr>
        </p:nvSpPr>
        <p:spPr/>
        <p:txBody>
          <a:bodyPr/>
          <a:lstStyle/>
          <a:p>
            <a:r>
              <a:rPr lang="en-US" dirty="0"/>
              <a:t>Historical Precedents</a:t>
            </a:r>
          </a:p>
          <a:p>
            <a:pPr lvl="1"/>
            <a:r>
              <a:rPr lang="en-US" dirty="0"/>
              <a:t>Word Associations: doctor primes nurse</a:t>
            </a:r>
          </a:p>
          <a:p>
            <a:pPr lvl="1"/>
            <a:r>
              <a:rPr lang="en-US" dirty="0"/>
              <a:t>Perplexity (Shannon), Cloze task, Fill mask</a:t>
            </a:r>
          </a:p>
          <a:p>
            <a:pPr lvl="1"/>
            <a:r>
              <a:rPr lang="en-US" dirty="0"/>
              <a:t>``You shall know a word by the company it keeps’’</a:t>
            </a:r>
          </a:p>
          <a:p>
            <a:pPr lvl="1"/>
            <a:r>
              <a:rPr lang="en-US" dirty="0"/>
              <a:t>Collocations in Lexicography</a:t>
            </a:r>
          </a:p>
        </p:txBody>
      </p:sp>
      <p:sp>
        <p:nvSpPr>
          <p:cNvPr id="2" name="Slide Number Placeholder 1">
            <a:extLst>
              <a:ext uri="{FF2B5EF4-FFF2-40B4-BE49-F238E27FC236}">
                <a16:creationId xmlns:a16="http://schemas.microsoft.com/office/drawing/2014/main" id="{AD059DC7-0740-137D-A706-5175423DA733}"/>
              </a:ext>
            </a:extLst>
          </p:cNvPr>
          <p:cNvSpPr>
            <a:spLocks noGrp="1"/>
          </p:cNvSpPr>
          <p:nvPr>
            <p:ph type="sldNum" sz="quarter" idx="12"/>
          </p:nvPr>
        </p:nvSpPr>
        <p:spPr/>
        <p:txBody>
          <a:bodyPr/>
          <a:lstStyle/>
          <a:p>
            <a:fld id="{593EFD06-F981-B043-B150-D23324EBE6FE}" type="slidenum">
              <a:rPr lang="en-US" smtClean="0"/>
              <a:t>8</a:t>
            </a:fld>
            <a:endParaRPr lang="en-US"/>
          </a:p>
        </p:txBody>
      </p:sp>
    </p:spTree>
    <p:extLst>
      <p:ext uri="{BB962C8B-B14F-4D97-AF65-F5344CB8AC3E}">
        <p14:creationId xmlns:p14="http://schemas.microsoft.com/office/powerpoint/2010/main" val="1611986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p:cNvSpPr>
            <a:spLocks noGrp="1"/>
          </p:cNvSpPr>
          <p:nvPr>
            <p:ph type="dt" sz="half" idx="10"/>
          </p:nvPr>
        </p:nvSpPr>
        <p:spPr/>
        <p:txBody>
          <a:bodyPr/>
          <a:lstStyle/>
          <a:p>
            <a:r>
              <a:rPr lang="en-US"/>
              <a:t>9/15/17</a:t>
            </a:r>
          </a:p>
        </p:txBody>
      </p:sp>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317500" y="114301"/>
                <a:ext cx="6527800" cy="1576388"/>
              </a:xfrm>
            </p:spPr>
            <p:txBody>
              <a:bodyPr>
                <a:noAutofit/>
              </a:bodyPr>
              <a:lstStyle/>
              <a:p>
                <a:r>
                  <a:rPr lang="en-US" sz="4000" dirty="0"/>
                  <a:t>Levy &amp; Goldberg (NIPS-2014)</a:t>
                </a:r>
                <a:br>
                  <a:rPr lang="en-US" sz="4000" dirty="0"/>
                </a:br>
                <a:r>
                  <a:rPr lang="en-US" sz="2800" dirty="0"/>
                  <a:t>Word2Vec ≈ PMI (Pointwise Mutual Info)</a:t>
                </a:r>
                <a:br>
                  <a:rPr lang="en-US" sz="2800" dirty="0"/>
                </a:br>
                <a:r>
                  <a:rPr lang="en-US" sz="2800" dirty="0"/>
                  <a:t> </a:t>
                </a:r>
                <a14:m>
                  <m:oMath xmlns:m="http://schemas.openxmlformats.org/officeDocument/2006/math">
                    <m:r>
                      <a:rPr lang="en-US" sz="2400" i="1">
                        <a:latin typeface="Cambria Math" charset="0"/>
                      </a:rPr>
                      <m:t>𝑠𝑖𝑚</m:t>
                    </m:r>
                    <m:d>
                      <m:dPr>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m:t>
                        </m:r>
                        <m:r>
                          <a:rPr lang="en-US" sz="2400" i="1">
                            <a:latin typeface="Cambria Math" charset="0"/>
                          </a:rPr>
                          <m:t>𝑦</m:t>
                        </m:r>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cos</m:t>
                        </m:r>
                      </m:fName>
                      <m:e>
                        <m:d>
                          <m:dPr>
                            <m:ctrlPr>
                              <a:rPr lang="en-US" sz="2400" i="1">
                                <a:latin typeface="Cambria Math" panose="02040503050406030204" pitchFamily="18" charset="0"/>
                              </a:rPr>
                            </m:ctrlPr>
                          </m:dPr>
                          <m:e>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𝑦</m:t>
                                </m:r>
                              </m:e>
                            </m:d>
                          </m:e>
                        </m:d>
                      </m:e>
                    </m:func>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𝑃𝑀𝐼</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𝑦</m:t>
                    </m:r>
                    <m:r>
                      <a:rPr lang="en-US" sz="2400" i="1">
                        <a:latin typeface="Cambria Math" charset="0"/>
                        <a:ea typeface="Cambria Math" charset="0"/>
                        <a:cs typeface="Cambria Math" charset="0"/>
                      </a:rPr>
                      <m:t>) </m:t>
                    </m:r>
                  </m:oMath>
                </a14:m>
                <a:br>
                  <a:rPr lang="en-US" sz="2800" dirty="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317500" y="114301"/>
                <a:ext cx="6527800" cy="1576388"/>
              </a:xfrm>
              <a:blipFill rotWithShape="0">
                <a:blip r:embed="rId2"/>
                <a:stretch>
                  <a:fillRect l="-3268" t="-17829"/>
                </a:stretch>
              </a:blipFill>
            </p:spPr>
            <p:txBody>
              <a:bodyPr/>
              <a:lstStyle/>
              <a:p>
                <a:r>
                  <a:rPr lang="en-US">
                    <a:noFill/>
                  </a:rPr>
                  <a:t> </a:t>
                </a:r>
              </a:p>
            </p:txBody>
          </p:sp>
        </mc:Fallback>
      </mc:AlternateContent>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151704" y="1581119"/>
            <a:ext cx="8115996" cy="5038311"/>
          </a:xfrm>
        </p:spPr>
      </p:pic>
      <p:pic>
        <p:nvPicPr>
          <p:cNvPr id="7" name="Picture 6"/>
          <p:cNvPicPr>
            <a:picLocks noChangeAspect="1"/>
          </p:cNvPicPr>
          <p:nvPr/>
        </p:nvPicPr>
        <p:blipFill rotWithShape="1">
          <a:blip r:embed="rId4"/>
          <a:srcRect b="10886"/>
          <a:stretch/>
        </p:blipFill>
        <p:spPr>
          <a:xfrm rot="5400000">
            <a:off x="6922187" y="2579892"/>
            <a:ext cx="7774383" cy="2614598"/>
          </a:xfrm>
          <a:prstGeom prst="rect">
            <a:avLst/>
          </a:prstGeom>
        </p:spPr>
      </p:pic>
      <p:sp>
        <p:nvSpPr>
          <p:cNvPr id="9" name="Rectangular Callout 8"/>
          <p:cNvSpPr/>
          <p:nvPr/>
        </p:nvSpPr>
        <p:spPr>
          <a:xfrm>
            <a:off x="6228457" y="2851936"/>
            <a:ext cx="2705494" cy="867266"/>
          </a:xfrm>
          <a:prstGeom prst="wedgeRectCallout">
            <a:avLst>
              <a:gd name="adj1" fmla="val -23842"/>
              <a:gd name="adj2" fmla="val 188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happened </a:t>
            </a:r>
            <a:r>
              <a:rPr lang="en-US" sz="2800"/>
              <a:t>in 2014?</a:t>
            </a:r>
            <a:endParaRPr lang="en-US" sz="2800" dirty="0"/>
          </a:p>
        </p:txBody>
      </p:sp>
    </p:spTree>
    <p:extLst>
      <p:ext uri="{BB962C8B-B14F-4D97-AF65-F5344CB8AC3E}">
        <p14:creationId xmlns:p14="http://schemas.microsoft.com/office/powerpoint/2010/main" val="157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7507</TotalTime>
  <Words>2857</Words>
  <Application>Microsoft Macintosh PowerPoint</Application>
  <PresentationFormat>Widescreen</PresentationFormat>
  <Paragraphs>567</Paragraphs>
  <Slides>62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Calibri</vt:lpstr>
      <vt:lpstr>Calibri Light</vt:lpstr>
      <vt:lpstr>Cambria Math</vt:lpstr>
      <vt:lpstr>Courier New</vt:lpstr>
      <vt:lpstr>Menlo</vt:lpstr>
      <vt:lpstr>quadon</vt:lpstr>
      <vt:lpstr>Times New Roman</vt:lpstr>
      <vt:lpstr>Wingdings</vt:lpstr>
      <vt:lpstr>Office Theme</vt:lpstr>
      <vt:lpstr>Better Together: Text + Context</vt:lpstr>
      <vt:lpstr>PowerPoint Presentation</vt:lpstr>
      <vt:lpstr>``You shall know a word by the company it keeps’’</vt:lpstr>
      <vt:lpstr>Priming &amp; Word Associations Task: Subject is given two strings and responds “yes” if both are words</vt:lpstr>
      <vt:lpstr>PowerPoint Presentation</vt:lpstr>
      <vt:lpstr>There is no data like more data</vt:lpstr>
      <vt:lpstr>“It never pays to think until you’ve run out of data” – Eric Brill</vt:lpstr>
      <vt:lpstr>PMI  Word2vec  BERT  Chatbots</vt:lpstr>
      <vt:lpstr>Levy &amp; Goldberg (NIPS-2014) Word2Vec ≈ PMI (Pointwise Mutual Info)  sim(x,y)=cos⁡(vec(x), vec(y))≈PMI(x,y)  </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How to succeed? (get beyond publishing)</vt:lpstr>
      <vt:lpstr>Word2vec is popular (massively cited)</vt:lpstr>
      <vt:lpstr>Embeddings: Similarity of docs/words ≈ cos (dot product)</vt:lpstr>
      <vt:lpstr>PowerPoint Presentation</vt:lpstr>
      <vt:lpstr>Some analogies are easier than others</vt:lpstr>
      <vt:lpstr>Need to Re-organize Courses (Interdisciplinary Re-Org)</vt:lpstr>
      <vt:lpstr>Soap Box: My Views</vt:lpstr>
      <vt:lpstr>Vision: Facts  Opinions</vt:lpstr>
      <vt:lpstr>Ambiguity: No Single Correct Gold Label</vt:lpstr>
      <vt:lpstr>Classic Challenges in Philosophy of Language Compare &amp; Contrast Language in Visual Genome (VG) with NLP Corpora</vt:lpstr>
      <vt:lpstr>Verbs, Subjunctive, Focus, Perspective, etc…</vt:lpstr>
      <vt:lpstr>PowerPoint Presentation</vt:lpstr>
      <vt:lpstr>ArteLingo-23:  Embrace Diversity over Language and Culture</vt:lpstr>
      <vt:lpstr>Why study more languages?</vt:lpstr>
      <vt:lpstr>Few Shot &amp; Zero Shot</vt:lpstr>
      <vt:lpstr>Anglo-Centered Baseline</vt:lpstr>
      <vt:lpstr>Agreement (A) on Emotion Labels:  More A: Landscapes  Less A: Sketches</vt:lpstr>
      <vt:lpstr>Agreement on Emotion Labels</vt:lpstr>
      <vt:lpstr>Academic Search</vt:lpstr>
      <vt:lpstr>2023 Jelinek Summer Workshop on Speech and Language Technology https://www.clsp.jhu.edu/2023-jelinek-summer-workshop/ </vt:lpstr>
      <vt:lpstr>Google Search: Semantic Scholar Gallery</vt:lpstr>
      <vt:lpstr>Google Search: Gallery Semantic Scholar</vt:lpstr>
      <vt:lpstr>APIs</vt:lpstr>
      <vt:lpstr>APIs</vt:lpstr>
      <vt:lpstr>Surveys on Academic Search</vt:lpstr>
      <vt:lpstr>Materials</vt:lpstr>
      <vt:lpstr>More on Materials</vt:lpstr>
      <vt:lpstr>Semantic Scholar: Significant Effort          (source: Dan Weld)</vt:lpstr>
      <vt:lpstr>Why Better Together?</vt:lpstr>
      <vt:lpstr>Motivating Scenario:  Help Authors Write Sections on Related Work</vt:lpstr>
      <vt:lpstr>Similarities and Differences: CBF &amp; GB</vt:lpstr>
      <vt:lpstr>Differences</vt:lpstr>
      <vt:lpstr>Differences</vt:lpstr>
      <vt:lpstr>More Differences</vt:lpstr>
      <vt:lpstr>Differences in More Detail</vt:lpstr>
      <vt:lpstr>Inputs and Perspectives</vt:lpstr>
      <vt:lpstr>History</vt:lpstr>
      <vt:lpstr>Interpretation</vt:lpstr>
      <vt:lpstr>Implementation Details</vt:lpstr>
      <vt:lpstr>More Implementation Details</vt:lpstr>
      <vt:lpstr>Scale</vt:lpstr>
      <vt:lpstr>Metcalfe’s Law (Network Effects)</vt:lpstr>
      <vt:lpstr>Time Invariance and Priors</vt:lpstr>
      <vt:lpstr>Time Invariance and Priors</vt:lpstr>
      <vt:lpstr>Corner Cases</vt:lpstr>
      <vt:lpstr>Corner Cases</vt:lpstr>
      <vt:lpstr>Corner Cases: Imputing Missing Values</vt:lpstr>
      <vt:lpstr>Conclusions: Better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168</cp:revision>
  <dcterms:created xsi:type="dcterms:W3CDTF">2023-04-06T18:57:18Z</dcterms:created>
  <dcterms:modified xsi:type="dcterms:W3CDTF">2024-05-24T06:40:38Z</dcterms:modified>
</cp:coreProperties>
</file>